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83" r:id="rId4"/>
    <p:sldId id="282" r:id="rId5"/>
    <p:sldId id="258" r:id="rId6"/>
    <p:sldId id="280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1" r:id="rId16"/>
    <p:sldId id="276" r:id="rId17"/>
    <p:sldId id="272" r:id="rId18"/>
    <p:sldId id="270" r:id="rId19"/>
    <p:sldId id="273" r:id="rId20"/>
    <p:sldId id="274" r:id="rId21"/>
    <p:sldId id="279" r:id="rId22"/>
    <p:sldId id="275" r:id="rId23"/>
    <p:sldId id="28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HUBER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9" autoAdjust="0"/>
  </p:normalViewPr>
  <p:slideViewPr>
    <p:cSldViewPr>
      <p:cViewPr varScale="1">
        <p:scale>
          <a:sx n="43" d="100"/>
          <a:sy n="43" d="100"/>
        </p:scale>
        <p:origin x="-145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4D0376-D3F9-4ACE-8834-7482EF888E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27EDFE-271D-4276-89CF-FB4E1A8A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4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6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2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161" indent="-19156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161" indent="-191568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654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71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33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2590800"/>
            <a:ext cx="4343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3429000"/>
            <a:ext cx="1219200" cy="952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362200"/>
            <a:ext cx="4953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Geometric Analysis of Shark Teeth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Biology Objectives</a:t>
            </a:r>
          </a:p>
          <a:p>
            <a:pPr lvl="2"/>
            <a:r>
              <a:rPr lang="en-US" dirty="0" smtClean="0"/>
              <a:t>SC.912.L.15.1 – Explain how the scientific theory of evolution is supported by the fossil record, comparative anatomy, comparative embryology, biogeography, molecular biology, and observed evolutionary change.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Heterogeneity among species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5292" y="2590800"/>
            <a:ext cx="8307708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53324"/>
            <a:ext cx="8382000" cy="3490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1800" y="5638800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</a:t>
            </a:r>
            <a:r>
              <a:rPr lang="en-US" sz="1600" dirty="0" err="1" smtClean="0">
                <a:sym typeface="Symbol"/>
              </a:rPr>
              <a:t>D.Huber</a:t>
            </a:r>
            <a:r>
              <a:rPr lang="en-US" sz="1600" dirty="0" smtClean="0">
                <a:sym typeface="Symbol"/>
              </a:rPr>
              <a:t> (</a:t>
            </a:r>
            <a:r>
              <a:rPr lang="en-US" sz="1600" dirty="0" smtClean="0"/>
              <a:t>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1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292" y="2590800"/>
            <a:ext cx="8307708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Heterogeneity among species</a:t>
            </a:r>
          </a:p>
          <a:p>
            <a:pPr lvl="2"/>
            <a:r>
              <a:rPr lang="en-US" dirty="0"/>
              <a:t>Interaction of behavior and </a:t>
            </a:r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4183380"/>
            <a:ext cx="2819400" cy="304800"/>
            <a:chOff x="609600" y="4343400"/>
            <a:chExt cx="2819400" cy="304800"/>
          </a:xfrm>
        </p:grpSpPr>
        <p:sp>
          <p:nvSpPr>
            <p:cNvPr id="2" name="Right Arrow 1"/>
            <p:cNvSpPr/>
            <p:nvPr/>
          </p:nvSpPr>
          <p:spPr>
            <a:xfrm>
              <a:off x="609600" y="4343400"/>
              <a:ext cx="6858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743200" y="4343400"/>
              <a:ext cx="6858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5400" y="4876800"/>
            <a:ext cx="2590800" cy="685800"/>
            <a:chOff x="1295400" y="4876800"/>
            <a:chExt cx="2590800" cy="685800"/>
          </a:xfrm>
        </p:grpSpPr>
        <p:sp>
          <p:nvSpPr>
            <p:cNvPr id="15" name="Right Arrow 14"/>
            <p:cNvSpPr/>
            <p:nvPr/>
          </p:nvSpPr>
          <p:spPr>
            <a:xfrm rot="16200000">
              <a:off x="1104900" y="5067300"/>
              <a:ext cx="6858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3390900" y="5067300"/>
              <a:ext cx="6858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1800" y="5638800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</a:t>
            </a:r>
            <a:r>
              <a:rPr lang="en-US" sz="1600" dirty="0" err="1" smtClean="0">
                <a:sym typeface="Symbol"/>
              </a:rPr>
              <a:t>D.Huber</a:t>
            </a:r>
            <a:r>
              <a:rPr lang="en-US" sz="1600" dirty="0" smtClean="0">
                <a:sym typeface="Symbol"/>
              </a:rPr>
              <a:t> (</a:t>
            </a:r>
            <a:r>
              <a:rPr lang="en-US" sz="1600" dirty="0" smtClean="0"/>
              <a:t>2012)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3" y="2961148"/>
            <a:ext cx="2046634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54393"/>
            <a:ext cx="1984420" cy="19224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2590800"/>
            <a:ext cx="3022785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or play Shredder 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Heterogeneity among species</a:t>
            </a:r>
          </a:p>
          <a:p>
            <a:pPr lvl="2"/>
            <a:r>
              <a:rPr lang="en-US" dirty="0"/>
              <a:t>Interaction of behavior and geometry</a:t>
            </a:r>
          </a:p>
          <a:p>
            <a:pPr lvl="2"/>
            <a:r>
              <a:rPr lang="en-US" dirty="0" smtClean="0"/>
              <a:t>Questions:</a:t>
            </a:r>
          </a:p>
          <a:p>
            <a:pPr lvl="3"/>
            <a:r>
              <a:rPr lang="en-US" dirty="0" smtClean="0"/>
              <a:t>Which tooth is better for puncture?</a:t>
            </a:r>
          </a:p>
          <a:p>
            <a:pPr lvl="3"/>
            <a:r>
              <a:rPr lang="en-US" dirty="0" smtClean="0"/>
              <a:t>Which tooth is better for lateral head-shaking?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Shark teeth</a:t>
                </a:r>
              </a:p>
              <a:p>
                <a:pPr lvl="1"/>
                <a:r>
                  <a:rPr lang="en-US" dirty="0" smtClean="0"/>
                  <a:t>Which tooth is better for puncture?</a:t>
                </a:r>
              </a:p>
              <a:p>
                <a:pPr lvl="2"/>
                <a:r>
                  <a:rPr lang="en-US" dirty="0" smtClean="0"/>
                  <a:t>Greater pressure = greater puncture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𝑇𝑜𝑜𝑡h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𝑃𝑟𝑒𝑠𝑠𝑢𝑟𝑒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𝐵𝑖𝑡𝑒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𝐿𝑎𝑡𝑒𝑟𝑎𝑙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𝑆𝑢𝑟𝑓𝑎𝑐𝑒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𝐴𝑟𝑒𝑎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Model tooth as right square pyramid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4" name="Picture 3" descr="C:\Users\lbjones\Documents\Research\Science_and_Math_Masters\Bio_Math\square_pyramid_5_half_hal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26997" r="2466" b="3691"/>
          <a:stretch/>
        </p:blipFill>
        <p:spPr bwMode="auto">
          <a:xfrm>
            <a:off x="3733800" y="3859530"/>
            <a:ext cx="5303521" cy="2617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puncture?</a:t>
            </a:r>
          </a:p>
          <a:p>
            <a:pPr lvl="2"/>
            <a:r>
              <a:rPr lang="en-US" dirty="0" smtClean="0"/>
              <a:t>Blacktip shark tooth</a:t>
            </a:r>
          </a:p>
          <a:p>
            <a:pPr lvl="3"/>
            <a:r>
              <a:rPr lang="en-US" dirty="0" smtClean="0"/>
              <a:t>Altitude = 5</a:t>
            </a:r>
          </a:p>
          <a:p>
            <a:pPr lvl="3"/>
            <a:r>
              <a:rPr lang="en-US" dirty="0" smtClean="0"/>
              <a:t>Base = 0.5</a:t>
            </a:r>
          </a:p>
          <a:p>
            <a:pPr marL="9144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Bull shark tooth</a:t>
            </a:r>
          </a:p>
          <a:p>
            <a:pPr lvl="3"/>
            <a:r>
              <a:rPr lang="en-US" dirty="0" smtClean="0"/>
              <a:t>Altitude = 4</a:t>
            </a:r>
          </a:p>
          <a:p>
            <a:pPr lvl="3"/>
            <a:r>
              <a:rPr lang="en-US" dirty="0" smtClean="0"/>
              <a:t>Base = 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24384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38100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324600" y="2104040"/>
            <a:ext cx="2046634" cy="1838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397580" y="4351809"/>
            <a:ext cx="1984420" cy="19224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30815" y="6324600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</a:t>
            </a:r>
            <a:r>
              <a:rPr lang="en-US" sz="1600" dirty="0" err="1" smtClean="0">
                <a:sym typeface="Symbol"/>
              </a:rPr>
              <a:t>D.Huber</a:t>
            </a:r>
            <a:r>
              <a:rPr lang="en-US" sz="1600" dirty="0" smtClean="0">
                <a:sym typeface="Symbol"/>
              </a:rPr>
              <a:t> (</a:t>
            </a:r>
            <a:r>
              <a:rPr lang="en-US" sz="1600" dirty="0" smtClean="0"/>
              <a:t>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97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bjones\Documents\Research\Science_and_Math_Masters\Bio_Math\square_pyramid_5_half_hal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26997" r="2466" b="3691"/>
          <a:stretch/>
        </p:blipFill>
        <p:spPr bwMode="auto">
          <a:xfrm>
            <a:off x="4724400" y="2133600"/>
            <a:ext cx="43434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puncture?</a:t>
            </a:r>
          </a:p>
          <a:p>
            <a:pPr lvl="2"/>
            <a:r>
              <a:rPr lang="en-US" dirty="0" smtClean="0"/>
              <a:t>Blacktip shark tooth</a:t>
            </a:r>
          </a:p>
          <a:p>
            <a:pPr lvl="3"/>
            <a:r>
              <a:rPr lang="en-US" dirty="0" smtClean="0"/>
              <a:t>Altitude = 5</a:t>
            </a:r>
          </a:p>
          <a:p>
            <a:pPr lvl="3"/>
            <a:r>
              <a:rPr lang="en-US" dirty="0" smtClean="0"/>
              <a:t>Base = 0.5</a:t>
            </a:r>
          </a:p>
          <a:p>
            <a:pPr marL="9144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Bull shark tooth</a:t>
            </a:r>
          </a:p>
          <a:p>
            <a:pPr lvl="3"/>
            <a:r>
              <a:rPr lang="en-US" dirty="0" smtClean="0"/>
              <a:t>Altitude = 4</a:t>
            </a:r>
          </a:p>
          <a:p>
            <a:pPr lvl="3"/>
            <a:r>
              <a:rPr lang="en-US" dirty="0" smtClean="0"/>
              <a:t>Base = 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4" descr="C:\Users\lbjones\Documents\Research\Science_and_Math_Masters\Bio_Math\square_pyramid_4_2_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8296" r="4211" b="4872"/>
          <a:stretch/>
        </p:blipFill>
        <p:spPr bwMode="auto">
          <a:xfrm>
            <a:off x="5105400" y="4267200"/>
            <a:ext cx="3962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puncture?</a:t>
            </a:r>
          </a:p>
          <a:p>
            <a:pPr lvl="2"/>
            <a:r>
              <a:rPr lang="en-US" dirty="0" smtClean="0"/>
              <a:t>Compute lateral surface area of each tooth at:</a:t>
            </a:r>
          </a:p>
          <a:p>
            <a:pPr lvl="3"/>
            <a:r>
              <a:rPr lang="en-US" dirty="0" smtClean="0"/>
              <a:t>1/10 the length of the altitude</a:t>
            </a:r>
          </a:p>
          <a:p>
            <a:pPr lvl="3"/>
            <a:r>
              <a:rPr lang="en-US" dirty="0" smtClean="0"/>
              <a:t>1/3 the length of the altitude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 descr="C:\Users\lbjones\Documents\Research\Science_and_Math_Masters\Bio_Math\square_pyramid_5_half_hal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26997" r="2466" b="3691"/>
          <a:stretch/>
        </p:blipFill>
        <p:spPr bwMode="auto">
          <a:xfrm>
            <a:off x="304800" y="3581400"/>
            <a:ext cx="4343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bjones\Documents\Research\Science_and_Math_Masters\Bio_Math\square_pyramid_4_2_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8296" r="4211" b="4872"/>
          <a:stretch/>
        </p:blipFill>
        <p:spPr bwMode="auto">
          <a:xfrm>
            <a:off x="4876800" y="3276600"/>
            <a:ext cx="3962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lateral head-shaking?</a:t>
            </a:r>
          </a:p>
          <a:p>
            <a:pPr lvl="2"/>
            <a:r>
              <a:rPr lang="en-US" dirty="0" smtClean="0"/>
              <a:t>Lateral force applied to teeth as head is shaken from side to side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Resistance to tooth breakage </a:t>
            </a:r>
            <a:r>
              <a:rPr lang="en-US" dirty="0" smtClean="0">
                <a:sym typeface="Symbol"/>
              </a:rPr>
              <a:t> cross-sectional geometry</a:t>
            </a:r>
          </a:p>
          <a:p>
            <a:pPr lvl="3"/>
            <a:r>
              <a:rPr lang="en-US" dirty="0" smtClean="0">
                <a:sym typeface="Symbol"/>
              </a:rPr>
              <a:t>Neutral axis</a:t>
            </a:r>
            <a:r>
              <a:rPr lang="en-US" dirty="0" smtClean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447797" y="4571999"/>
            <a:ext cx="2762248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4" idx="1"/>
            <a:endCxn id="14" idx="3"/>
          </p:cNvCxnSpPr>
          <p:nvPr/>
        </p:nvCxnSpPr>
        <p:spPr>
          <a:xfrm>
            <a:off x="1447797" y="4905374"/>
            <a:ext cx="2762248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181600" y="4343400"/>
            <a:ext cx="3505200" cy="2571750"/>
            <a:chOff x="5337965" y="4114800"/>
            <a:chExt cx="3505200" cy="2571750"/>
          </a:xfrm>
        </p:grpSpPr>
        <p:sp>
          <p:nvSpPr>
            <p:cNvPr id="10" name="Donut 9"/>
            <p:cNvSpPr>
              <a:spLocks noChangeAspect="1"/>
            </p:cNvSpPr>
            <p:nvPr/>
          </p:nvSpPr>
          <p:spPr>
            <a:xfrm>
              <a:off x="5715000" y="4114800"/>
              <a:ext cx="2762250" cy="2571750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37965" y="5050734"/>
              <a:ext cx="3505200" cy="1635815"/>
              <a:chOff x="5337965" y="5050734"/>
              <a:chExt cx="3505200" cy="1635815"/>
            </a:xfrm>
          </p:grpSpPr>
          <p:sp>
            <p:nvSpPr>
              <p:cNvPr id="19" name="Rectangle 18"/>
              <p:cNvSpPr/>
              <p:nvPr/>
            </p:nvSpPr>
            <p:spPr>
              <a:xfrm rot="1423190">
                <a:off x="5337965" y="5050734"/>
                <a:ext cx="1066800" cy="962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0176810" flipH="1">
                <a:off x="7776365" y="5078294"/>
                <a:ext cx="1066800" cy="962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71365" y="5528826"/>
                <a:ext cx="2605885" cy="1157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5589271" y="4648200"/>
            <a:ext cx="2686050" cy="3657600"/>
          </a:xfrm>
          <a:prstGeom prst="ellipse">
            <a:avLst/>
          </a:prstGeom>
          <a:noFill/>
          <a:ln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791200" y="4038600"/>
            <a:ext cx="2286000" cy="1676400"/>
            <a:chOff x="5791200" y="4038600"/>
            <a:chExt cx="2286000" cy="1676400"/>
          </a:xfrm>
        </p:grpSpPr>
        <p:sp>
          <p:nvSpPr>
            <p:cNvPr id="27" name="TextBox 26"/>
            <p:cNvSpPr txBox="1"/>
            <p:nvPr/>
          </p:nvSpPr>
          <p:spPr>
            <a:xfrm>
              <a:off x="6419659" y="4038600"/>
              <a:ext cx="9717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Tension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88103" y="5376446"/>
              <a:ext cx="1494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Compression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315200" y="41910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019800" y="41910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620000" y="5533901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791200" y="5533901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Brace 22"/>
          <p:cNvSpPr/>
          <p:nvPr/>
        </p:nvSpPr>
        <p:spPr>
          <a:xfrm flipH="1">
            <a:off x="1272540" y="4571999"/>
            <a:ext cx="175260" cy="2934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17703473" flipH="1">
            <a:off x="5645532" y="5190093"/>
            <a:ext cx="175260" cy="2934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lateral head-shaking?</a:t>
            </a:r>
          </a:p>
          <a:p>
            <a:pPr lvl="2"/>
            <a:r>
              <a:rPr lang="en-US" dirty="0"/>
              <a:t>Lateral force applied to teeth as head is shaken from side to side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Resistance to tooth breakage </a:t>
            </a:r>
            <a:r>
              <a:rPr lang="en-US" dirty="0" smtClean="0">
                <a:sym typeface="Symbol"/>
              </a:rPr>
              <a:t> cross-sectional geometry</a:t>
            </a:r>
          </a:p>
          <a:p>
            <a:pPr lvl="3"/>
            <a:r>
              <a:rPr lang="en-US" dirty="0" smtClean="0">
                <a:sym typeface="Symbol"/>
              </a:rPr>
              <a:t>Neutral axis</a:t>
            </a:r>
          </a:p>
          <a:p>
            <a:pPr lvl="3"/>
            <a:r>
              <a:rPr lang="en-US" dirty="0" smtClean="0">
                <a:sym typeface="Symbol"/>
              </a:rPr>
              <a:t>Second Moment of Area</a:t>
            </a:r>
          </a:p>
          <a:p>
            <a:pPr lvl="4"/>
            <a:r>
              <a:rPr lang="en-US" dirty="0" smtClean="0">
                <a:sym typeface="Symbol"/>
              </a:rPr>
              <a:t>Resistance to bending</a:t>
            </a:r>
            <a:r>
              <a:rPr lang="en-US" dirty="0" smtClean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953000" y="4739470"/>
            <a:ext cx="341981" cy="1399859"/>
          </a:xfrm>
          <a:prstGeom prst="rect">
            <a:avLst/>
          </a:prstGeom>
          <a:ln>
            <a:noFill/>
          </a:ln>
          <a:scene3d>
            <a:camera prst="isometricOffAxis2Left"/>
            <a:lightRig rig="soft" dir="t"/>
          </a:scene3d>
          <a:sp3d extrusionH="2540000" contourW="25400">
            <a:extrusionClr>
              <a:schemeClr val="bg2">
                <a:lumMod val="50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5400000" flipV="1">
            <a:off x="7149299" y="5216039"/>
            <a:ext cx="360062" cy="1399859"/>
          </a:xfrm>
          <a:prstGeom prst="rect">
            <a:avLst/>
          </a:prstGeom>
          <a:ln>
            <a:noFill/>
          </a:ln>
          <a:scene3d>
            <a:camera prst="isometricOffAxis1Right"/>
            <a:lightRig rig="contrasting" dir="t"/>
          </a:scene3d>
          <a:sp3d extrusionH="2540000" contourW="25400">
            <a:extrusionClr>
              <a:schemeClr val="bg2">
                <a:lumMod val="50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>
            <a:spLocks noChangeAspect="1"/>
          </p:cNvSpPr>
          <p:nvPr/>
        </p:nvSpPr>
        <p:spPr>
          <a:xfrm rot="5400000">
            <a:off x="4821704" y="4184245"/>
            <a:ext cx="747651" cy="3326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>
            <a:spLocks noChangeAspect="1"/>
          </p:cNvSpPr>
          <p:nvPr/>
        </p:nvSpPr>
        <p:spPr>
          <a:xfrm rot="5400000">
            <a:off x="7003645" y="5160497"/>
            <a:ext cx="747651" cy="3326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979093" y="4343395"/>
            <a:ext cx="2107960" cy="1150963"/>
            <a:chOff x="5194301" y="4775200"/>
            <a:chExt cx="1289049" cy="703051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379339" y="4775200"/>
              <a:ext cx="1104011" cy="702355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194301" y="5459906"/>
              <a:ext cx="185038" cy="18345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80579" y="4823544"/>
            <a:ext cx="2016910" cy="1099584"/>
            <a:chOff x="6680579" y="4823544"/>
            <a:chExt cx="2016910" cy="1099584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004412" y="4823544"/>
              <a:ext cx="693077" cy="107228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80579" y="5910621"/>
              <a:ext cx="1305182" cy="12507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Brace 29"/>
          <p:cNvSpPr/>
          <p:nvPr/>
        </p:nvSpPr>
        <p:spPr>
          <a:xfrm flipH="1">
            <a:off x="4800600" y="4800600"/>
            <a:ext cx="175260" cy="6629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flipH="1">
            <a:off x="6454140" y="5760720"/>
            <a:ext cx="175260" cy="18288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lateral head-shaking?</a:t>
            </a:r>
          </a:p>
          <a:p>
            <a:pPr lvl="2"/>
            <a:r>
              <a:rPr lang="en-US" dirty="0" smtClean="0"/>
              <a:t>Tooth “second moment of area” approximated by distance from side to neutral axis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4" descr="C:\Users\lbjones\Documents\Research\Science_and_Math_Masters\Bio_Math\square_pyramid_4_2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8296" r="4211" b="4872"/>
          <a:stretch/>
        </p:blipFill>
        <p:spPr bwMode="auto">
          <a:xfrm>
            <a:off x="4038600" y="2819400"/>
            <a:ext cx="4648200" cy="327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609601" y="2909148"/>
            <a:ext cx="3089698" cy="2882052"/>
            <a:chOff x="609601" y="2909148"/>
            <a:chExt cx="3089698" cy="28820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09601" y="2909148"/>
              <a:ext cx="2975021" cy="2882052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 rot="321584">
              <a:off x="1936196" y="3039526"/>
              <a:ext cx="1010457" cy="2420543"/>
              <a:chOff x="1941465" y="3034499"/>
              <a:chExt cx="1010457" cy="242054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rot="21278416">
                <a:off x="1941465" y="3034499"/>
                <a:ext cx="175787" cy="242054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059468" y="4330889"/>
                <a:ext cx="892454" cy="16093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 rot="20984144">
                <a:off x="2046558" y="4328540"/>
                <a:ext cx="121068" cy="147793"/>
                <a:chOff x="2743200" y="4870810"/>
                <a:chExt cx="152400" cy="1524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43200" y="48768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>
                  <a:off x="2813514" y="494701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Right Arrow 32"/>
            <p:cNvSpPr/>
            <p:nvPr/>
          </p:nvSpPr>
          <p:spPr>
            <a:xfrm rot="10436315">
              <a:off x="3013499" y="4191722"/>
              <a:ext cx="6858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1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472986" y="3034047"/>
            <a:ext cx="3074358" cy="276144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lateral head-shaking?</a:t>
            </a:r>
          </a:p>
          <a:p>
            <a:pPr lvl="2"/>
            <a:r>
              <a:rPr lang="en-US" dirty="0" smtClean="0"/>
              <a:t>Tooth “second moment of area” approximated by distance from side to neutral axis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1449593">
            <a:off x="6814292" y="3009839"/>
            <a:ext cx="1396562" cy="2474219"/>
            <a:chOff x="6812235" y="3046457"/>
            <a:chExt cx="1396562" cy="2474219"/>
          </a:xfrm>
        </p:grpSpPr>
        <p:grpSp>
          <p:nvGrpSpPr>
            <p:cNvPr id="5" name="Group 4"/>
            <p:cNvGrpSpPr/>
            <p:nvPr/>
          </p:nvGrpSpPr>
          <p:grpSpPr>
            <a:xfrm>
              <a:off x="6812235" y="3046457"/>
              <a:ext cx="995635" cy="2474219"/>
              <a:chOff x="6812235" y="3046457"/>
              <a:chExt cx="995635" cy="247421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50407">
                <a:off x="6812235" y="3046457"/>
                <a:ext cx="203454" cy="247421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432679" flipH="1">
                <a:off x="6915416" y="4438886"/>
                <a:ext cx="892454" cy="16582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 rot="21416823">
                <a:off x="6906814" y="4386502"/>
                <a:ext cx="121068" cy="152280"/>
                <a:chOff x="2743200" y="4870810"/>
                <a:chExt cx="152400" cy="1524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43200" y="48768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>
                  <a:off x="2813514" y="494701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ight Arrow 17"/>
            <p:cNvSpPr/>
            <p:nvPr/>
          </p:nvSpPr>
          <p:spPr>
            <a:xfrm rot="10611176">
              <a:off x="7522997" y="4340381"/>
              <a:ext cx="685800" cy="3140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1" y="2909148"/>
            <a:ext cx="3089698" cy="2882052"/>
            <a:chOff x="609601" y="2909148"/>
            <a:chExt cx="3089698" cy="288205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09601" y="2909148"/>
              <a:ext cx="2975021" cy="2882052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 rot="321584">
              <a:off x="1936196" y="3039526"/>
              <a:ext cx="1010457" cy="2420543"/>
              <a:chOff x="1941465" y="3034499"/>
              <a:chExt cx="1010457" cy="242054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21278416">
                <a:off x="1941465" y="3034499"/>
                <a:ext cx="175787" cy="242054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059468" y="4330889"/>
                <a:ext cx="892454" cy="16093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 rot="20984144">
                <a:off x="2046558" y="4328540"/>
                <a:ext cx="121068" cy="147793"/>
                <a:chOff x="2743200" y="4870810"/>
                <a:chExt cx="152400" cy="1524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743200" y="48768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>
                  <a:off x="2813514" y="494701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Right Arrow 26"/>
            <p:cNvSpPr/>
            <p:nvPr/>
          </p:nvSpPr>
          <p:spPr>
            <a:xfrm rot="10436315">
              <a:off x="3013499" y="4191722"/>
              <a:ext cx="6858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7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Shark teeth</a:t>
            </a:r>
          </a:p>
          <a:p>
            <a:pPr lvl="1"/>
            <a:r>
              <a:rPr lang="en-US" dirty="0" smtClean="0"/>
              <a:t>Which tooth is better for lateral head-shaking?</a:t>
            </a:r>
          </a:p>
          <a:p>
            <a:pPr lvl="2"/>
            <a:r>
              <a:rPr lang="en-US" dirty="0" smtClean="0"/>
              <a:t>Tooth “second moment of area” approximated by distance from side to neutral axis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Compute this distance at 1/10 and 1/3 the length of the altitude.  </a:t>
            </a:r>
          </a:p>
          <a:p>
            <a:pPr lvl="3"/>
            <a:r>
              <a:rPr lang="en-US" dirty="0" smtClean="0"/>
              <a:t>Distance ‘x’ calculated in previous example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600" dirty="0"/>
              <a:t>Galileo </a:t>
            </a:r>
            <a:r>
              <a:rPr lang="en-US" sz="1600" dirty="0" err="1"/>
              <a:t>Galilei</a:t>
            </a:r>
            <a:r>
              <a:rPr lang="en-US" sz="1600" dirty="0"/>
              <a:t>, The Assayer, as translated by </a:t>
            </a:r>
            <a:r>
              <a:rPr lang="en-US" sz="1600" dirty="0" err="1"/>
              <a:t>Stillman</a:t>
            </a:r>
            <a:r>
              <a:rPr lang="en-US" sz="1600" dirty="0"/>
              <a:t> Drake (1957), </a:t>
            </a:r>
            <a:r>
              <a:rPr lang="en-US" sz="1600" i="1" dirty="0"/>
              <a:t>Discoveries and Opinions of Galileo</a:t>
            </a:r>
            <a:r>
              <a:rPr lang="en-US" sz="1600" dirty="0"/>
              <a:t> pp. </a:t>
            </a:r>
            <a:r>
              <a:rPr lang="en-US" sz="1600" dirty="0" smtClean="0"/>
              <a:t>237 - 238</a:t>
            </a:r>
            <a:r>
              <a:rPr lang="en-US" sz="1600" dirty="0"/>
              <a:t>. New York: Doubleday &amp; Company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Merrill, M.D. (2002). First principles of instruction. </a:t>
            </a:r>
            <a:r>
              <a:rPr lang="en-US" sz="1600" i="1" dirty="0"/>
              <a:t>Educational Technology Research and Development</a:t>
            </a:r>
            <a:r>
              <a:rPr lang="en-US" sz="1600" dirty="0"/>
              <a:t>. 50 (3): 43 – 59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Motta</a:t>
            </a:r>
            <a:r>
              <a:rPr lang="en-US" sz="1600" dirty="0"/>
              <a:t>, P.J. and Huber, D.R. (2012). Prey capture behavior and feeding mechanics </a:t>
            </a:r>
            <a:r>
              <a:rPr lang="en-US" sz="1600" dirty="0" smtClean="0"/>
              <a:t>of elasmobranchs</a:t>
            </a:r>
            <a:r>
              <a:rPr lang="en-US" sz="1600" dirty="0"/>
              <a:t>. In (</a:t>
            </a:r>
            <a:r>
              <a:rPr lang="en-US" sz="1600" dirty="0" err="1"/>
              <a:t>Eds</a:t>
            </a:r>
            <a:r>
              <a:rPr lang="en-US" sz="1600" dirty="0"/>
              <a:t>: Carrier, J., </a:t>
            </a:r>
            <a:r>
              <a:rPr lang="en-US" sz="1600" dirty="0" err="1"/>
              <a:t>Musick</a:t>
            </a:r>
            <a:r>
              <a:rPr lang="en-US" sz="1600" dirty="0"/>
              <a:t>, J., and Heithaus, M.) </a:t>
            </a:r>
            <a:r>
              <a:rPr lang="en-US" sz="1600" i="1" dirty="0"/>
              <a:t>Biology of Sharks and Their Relatives, </a:t>
            </a:r>
            <a:r>
              <a:rPr lang="en-US" sz="1600" i="1" dirty="0" smtClean="0"/>
              <a:t>2nd </a:t>
            </a:r>
            <a:r>
              <a:rPr lang="en-US" sz="1600" i="1" dirty="0"/>
              <a:t>Edition</a:t>
            </a:r>
            <a:r>
              <a:rPr lang="en-US" sz="1600" dirty="0"/>
              <a:t>. CRC Press LLC. Boca Raton, FL.</a:t>
            </a:r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</a:t>
            </a:r>
            <a:r>
              <a:rPr lang="en-US" dirty="0" smtClean="0"/>
              <a:t>activation</a:t>
            </a:r>
            <a:r>
              <a:rPr lang="en-US" dirty="0"/>
              <a:t>, application, </a:t>
            </a:r>
            <a:r>
              <a:rPr lang="en-US" dirty="0" smtClean="0"/>
              <a:t>task-centered, and integration principles (Merrill 2002)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1" y="2667000"/>
            <a:ext cx="4104549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12763" r="9122" b="11447"/>
          <a:stretch/>
        </p:blipFill>
        <p:spPr>
          <a:xfrm flipH="1">
            <a:off x="5090160" y="3166873"/>
            <a:ext cx="2606040" cy="160887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12" y="4572000"/>
            <a:ext cx="16662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19602" y="2590800"/>
            <a:ext cx="2895600" cy="2743200"/>
            <a:chOff x="4876802" y="2590799"/>
            <a:chExt cx="2895600" cy="2743200"/>
          </a:xfrm>
        </p:grpSpPr>
        <p:grpSp>
          <p:nvGrpSpPr>
            <p:cNvPr id="5" name="Group 4"/>
            <p:cNvGrpSpPr/>
            <p:nvPr/>
          </p:nvGrpSpPr>
          <p:grpSpPr>
            <a:xfrm>
              <a:off x="4876802" y="2590799"/>
              <a:ext cx="2895600" cy="2743200"/>
              <a:chOff x="5062730" y="2191507"/>
              <a:chExt cx="2895600" cy="3048001"/>
            </a:xfrm>
          </p:grpSpPr>
          <p:sp>
            <p:nvSpPr>
              <p:cNvPr id="3" name="Down Arrow 2"/>
              <p:cNvSpPr/>
              <p:nvPr/>
            </p:nvSpPr>
            <p:spPr>
              <a:xfrm>
                <a:off x="6324600" y="2191507"/>
                <a:ext cx="304800" cy="65836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 rot="10800000">
                <a:off x="6324600" y="4581140"/>
                <a:ext cx="304800" cy="65836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 rot="5400000">
                <a:off x="6358129" y="2284643"/>
                <a:ext cx="304801" cy="2895600"/>
                <a:chOff x="6628040" y="2301241"/>
                <a:chExt cx="304801" cy="2895600"/>
              </a:xfrm>
            </p:grpSpPr>
            <p:sp>
              <p:nvSpPr>
                <p:cNvPr id="9" name="Down Arrow 8"/>
                <p:cNvSpPr/>
                <p:nvPr/>
              </p:nvSpPr>
              <p:spPr>
                <a:xfrm>
                  <a:off x="6628040" y="2301241"/>
                  <a:ext cx="304800" cy="65836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Down Arrow 9"/>
                <p:cNvSpPr/>
                <p:nvPr/>
              </p:nvSpPr>
              <p:spPr>
                <a:xfrm rot="10800000">
                  <a:off x="6628041" y="4538473"/>
                  <a:ext cx="304800" cy="65836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 rot="2884779">
              <a:off x="6151591" y="2551641"/>
              <a:ext cx="304800" cy="2743200"/>
              <a:chOff x="6291072" y="2743199"/>
              <a:chExt cx="304800" cy="2743200"/>
            </a:xfrm>
          </p:grpSpPr>
          <p:sp>
            <p:nvSpPr>
              <p:cNvPr id="13" name="Down Arrow 12"/>
              <p:cNvSpPr/>
              <p:nvPr/>
            </p:nvSpPr>
            <p:spPr>
              <a:xfrm>
                <a:off x="6291072" y="2743199"/>
                <a:ext cx="304800" cy="59253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10800000">
                <a:off x="6291072" y="4893868"/>
                <a:ext cx="304800" cy="59253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8715221" flipV="1">
              <a:off x="6151591" y="2629959"/>
              <a:ext cx="304800" cy="2743200"/>
              <a:chOff x="6291072" y="2743199"/>
              <a:chExt cx="304800" cy="2743200"/>
            </a:xfrm>
          </p:grpSpPr>
          <p:sp>
            <p:nvSpPr>
              <p:cNvPr id="17" name="Down Arrow 16"/>
              <p:cNvSpPr/>
              <p:nvPr/>
            </p:nvSpPr>
            <p:spPr>
              <a:xfrm>
                <a:off x="6291072" y="2743199"/>
                <a:ext cx="304800" cy="59253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0800000">
                <a:off x="6291072" y="4893868"/>
                <a:ext cx="304800" cy="59253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060157" y="3934126"/>
            <a:ext cx="304800" cy="2743200"/>
            <a:chOff x="8060157" y="3934126"/>
            <a:chExt cx="304800" cy="2743200"/>
          </a:xfrm>
        </p:grpSpPr>
        <p:sp>
          <p:nvSpPr>
            <p:cNvPr id="20" name="Down Arrow 19"/>
            <p:cNvSpPr/>
            <p:nvPr/>
          </p:nvSpPr>
          <p:spPr>
            <a:xfrm>
              <a:off x="8060157" y="3934126"/>
              <a:ext cx="304800" cy="5925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8060157" y="6084795"/>
              <a:ext cx="304800" cy="5925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1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Shark teeth as a case study                                          in geometric variability</a:t>
            </a:r>
          </a:p>
          <a:p>
            <a:pPr lvl="2"/>
            <a:r>
              <a:rPr lang="en-US" dirty="0" smtClean="0"/>
              <a:t>Shape determines cutting                                                performance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Cutting performance                                                   determines feeding ecology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9" b="11000"/>
          <a:stretch/>
        </p:blipFill>
        <p:spPr>
          <a:xfrm>
            <a:off x="5486400" y="1066800"/>
            <a:ext cx="3429000" cy="53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1871" y="6370082"/>
            <a:ext cx="2353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Motta &amp; Huber 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04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Geometry Objectives</a:t>
            </a:r>
          </a:p>
          <a:p>
            <a:pPr lvl="2"/>
            <a:r>
              <a:rPr lang="en-US" dirty="0" smtClean="0"/>
              <a:t>MA.912.G.7.5 </a:t>
            </a:r>
            <a:r>
              <a:rPr lang="en-US" dirty="0"/>
              <a:t>– </a:t>
            </a:r>
            <a:r>
              <a:rPr lang="en-US" dirty="0" smtClean="0"/>
              <a:t>Explain and use formulas for lateral area, surface area, and volume of solids</a:t>
            </a:r>
          </a:p>
          <a:p>
            <a:pPr lvl="2"/>
            <a:r>
              <a:rPr lang="en-US" dirty="0" smtClean="0"/>
              <a:t>MA.912.G.4.4 </a:t>
            </a:r>
            <a:r>
              <a:rPr lang="en-US" dirty="0"/>
              <a:t>– </a:t>
            </a:r>
            <a:r>
              <a:rPr lang="en-US" dirty="0" smtClean="0"/>
              <a:t>Use properties of congruent and similar triangles to solve problems involving lengths and areas</a:t>
            </a:r>
          </a:p>
          <a:p>
            <a:pPr lvl="2"/>
            <a:r>
              <a:rPr lang="en-US" dirty="0" smtClean="0"/>
              <a:t>MA.912.G.1.3 – Identify and use the relationships between special pairs of angles formed by parallel lines and transversals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Biology Objectives</a:t>
            </a:r>
          </a:p>
          <a:p>
            <a:pPr lvl="2"/>
            <a:r>
              <a:rPr lang="en-US" dirty="0" smtClean="0"/>
              <a:t>SC.912.N.1.1 – Define a problem based on a specific body of knowledge and do the following:</a:t>
            </a:r>
          </a:p>
          <a:p>
            <a:pPr lvl="3"/>
            <a:r>
              <a:rPr lang="en-US" dirty="0" smtClean="0"/>
              <a:t>Pose questions about the natural world</a:t>
            </a:r>
          </a:p>
          <a:p>
            <a:pPr lvl="3"/>
            <a:r>
              <a:rPr lang="en-US" dirty="0" smtClean="0"/>
              <a:t>Plan investigations</a:t>
            </a:r>
          </a:p>
          <a:p>
            <a:pPr lvl="3"/>
            <a:r>
              <a:rPr lang="en-US" dirty="0" smtClean="0"/>
              <a:t>Use tools to gather, analyze, and interpret data</a:t>
            </a:r>
          </a:p>
          <a:p>
            <a:pPr lvl="3"/>
            <a:r>
              <a:rPr lang="en-US" dirty="0" smtClean="0"/>
              <a:t>Pose answers, explanations, or descriptions of events</a:t>
            </a:r>
          </a:p>
          <a:p>
            <a:pPr lvl="3"/>
            <a:r>
              <a:rPr lang="en-US" dirty="0" smtClean="0"/>
              <a:t>Generate explanations that describe natural phenomena</a:t>
            </a:r>
          </a:p>
          <a:p>
            <a:pPr lvl="3"/>
            <a:r>
              <a:rPr lang="en-US" dirty="0" smtClean="0"/>
              <a:t>Use appropriate evidence and reasoning to justify these explanations to others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885</Words>
  <Application>Microsoft Office PowerPoint</Application>
  <PresentationFormat>On-screen Show (4:3)</PresentationFormat>
  <Paragraphs>176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Geometric Analysis of Shark Teeth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Exam Information</dc:title>
  <dc:creator>DANIEL HUBER</dc:creator>
  <cp:lastModifiedBy>REBECCA WAGGETT</cp:lastModifiedBy>
  <cp:revision>64</cp:revision>
  <cp:lastPrinted>2012-03-20T19:13:38Z</cp:lastPrinted>
  <dcterms:created xsi:type="dcterms:W3CDTF">2012-03-12T18:09:17Z</dcterms:created>
  <dcterms:modified xsi:type="dcterms:W3CDTF">2013-01-08T19:08:09Z</dcterms:modified>
</cp:coreProperties>
</file>