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8" r:id="rId2"/>
    <p:sldId id="505" r:id="rId3"/>
    <p:sldId id="504" r:id="rId4"/>
    <p:sldId id="491" r:id="rId5"/>
    <p:sldId id="494" r:id="rId6"/>
    <p:sldId id="495" r:id="rId7"/>
    <p:sldId id="493" r:id="rId8"/>
    <p:sldId id="475" r:id="rId9"/>
    <p:sldId id="469" r:id="rId10"/>
    <p:sldId id="496" r:id="rId11"/>
    <p:sldId id="497" r:id="rId12"/>
    <p:sldId id="473" r:id="rId13"/>
    <p:sldId id="465" r:id="rId14"/>
    <p:sldId id="470" r:id="rId15"/>
    <p:sldId id="456" r:id="rId16"/>
    <p:sldId id="459" r:id="rId17"/>
    <p:sldId id="461" r:id="rId18"/>
    <p:sldId id="462" r:id="rId19"/>
    <p:sldId id="463" r:id="rId20"/>
    <p:sldId id="467" r:id="rId21"/>
    <p:sldId id="466" r:id="rId22"/>
    <p:sldId id="468" r:id="rId23"/>
    <p:sldId id="471" r:id="rId24"/>
    <p:sldId id="498" r:id="rId25"/>
    <p:sldId id="261" r:id="rId26"/>
    <p:sldId id="262" r:id="rId27"/>
    <p:sldId id="476" r:id="rId28"/>
    <p:sldId id="499" r:id="rId29"/>
    <p:sldId id="500" r:id="rId30"/>
    <p:sldId id="418" r:id="rId31"/>
    <p:sldId id="413" r:id="rId32"/>
    <p:sldId id="263" r:id="rId33"/>
    <p:sldId id="264" r:id="rId34"/>
    <p:sldId id="478" r:id="rId35"/>
    <p:sldId id="265" r:id="rId36"/>
    <p:sldId id="479" r:id="rId37"/>
    <p:sldId id="277" r:id="rId38"/>
    <p:sldId id="266" r:id="rId39"/>
    <p:sldId id="268" r:id="rId40"/>
    <p:sldId id="482" r:id="rId41"/>
    <p:sldId id="270" r:id="rId42"/>
    <p:sldId id="501" r:id="rId43"/>
    <p:sldId id="417" r:id="rId44"/>
    <p:sldId id="487" r:id="rId45"/>
    <p:sldId id="488" r:id="rId46"/>
    <p:sldId id="271" r:id="rId47"/>
    <p:sldId id="490" r:id="rId48"/>
    <p:sldId id="259" r:id="rId49"/>
    <p:sldId id="502" r:id="rId50"/>
    <p:sldId id="419" r:id="rId51"/>
    <p:sldId id="420" r:id="rId52"/>
    <p:sldId id="422" r:id="rId53"/>
    <p:sldId id="444" r:id="rId54"/>
    <p:sldId id="445" r:id="rId55"/>
    <p:sldId id="447" r:id="rId56"/>
    <p:sldId id="451" r:id="rId57"/>
    <p:sldId id="489" r:id="rId58"/>
    <p:sldId id="503" r:id="rId59"/>
  </p:sldIdLst>
  <p:sldSz cx="9144000" cy="6858000" type="screen4x3"/>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B8"/>
    <a:srgbClr val="0094C8"/>
    <a:srgbClr val="404040"/>
    <a:srgbClr val="015F75"/>
    <a:srgbClr val="015063"/>
    <a:srgbClr val="026D72"/>
    <a:srgbClr val="FFFF00"/>
    <a:srgbClr val="A7D6FF"/>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24" autoAdjust="0"/>
  </p:normalViewPr>
  <p:slideViewPr>
    <p:cSldViewPr>
      <p:cViewPr varScale="1">
        <p:scale>
          <a:sx n="79" d="100"/>
          <a:sy n="79" d="100"/>
        </p:scale>
        <p:origin x="-89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EF8205-DDFC-4D4B-B6F3-D94080ECC6CF}" type="datetimeFigureOut">
              <a:rPr lang="en-US" smtClean="0"/>
              <a:t>6/17/2013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EDA05F-9F4A-45B7-90A5-DEB6DFC10FB9}" type="slidenum">
              <a:rPr lang="en-US" smtClean="0"/>
              <a:t>‹#›</a:t>
            </a:fld>
            <a:endParaRPr lang="en-US"/>
          </a:p>
        </p:txBody>
      </p:sp>
    </p:spTree>
    <p:extLst>
      <p:ext uri="{BB962C8B-B14F-4D97-AF65-F5344CB8AC3E}">
        <p14:creationId xmlns:p14="http://schemas.microsoft.com/office/powerpoint/2010/main" val="415701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6FA32-D856-4E8B-AC5C-AC0958FC6D18}" type="datetimeFigureOut">
              <a:rPr lang="en-US" smtClean="0"/>
              <a:pPr/>
              <a:t>6/17/2013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950B2B-8AFB-450A-A535-28D6AAA5E3AA}" type="slidenum">
              <a:rPr lang="en-US" smtClean="0"/>
              <a:pPr/>
              <a:t>‹#›</a:t>
            </a:fld>
            <a:endParaRPr lang="en-US"/>
          </a:p>
        </p:txBody>
      </p:sp>
    </p:spTree>
    <p:extLst>
      <p:ext uri="{BB962C8B-B14F-4D97-AF65-F5344CB8AC3E}">
        <p14:creationId xmlns:p14="http://schemas.microsoft.com/office/powerpoint/2010/main" val="252992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http://www.public-domain-image.com/nature-landscapes-public-domain-images-pictures/waves-public-domain-images-pictures/waves-ocean.jpg.html</a:t>
            </a:r>
            <a:endParaRPr lang="en-US" dirty="0"/>
          </a:p>
        </p:txBody>
      </p:sp>
      <p:sp>
        <p:nvSpPr>
          <p:cNvPr id="4" name="Slide Number Placeholder 3"/>
          <p:cNvSpPr>
            <a:spLocks noGrp="1"/>
          </p:cNvSpPr>
          <p:nvPr>
            <p:ph type="sldNum" sz="quarter" idx="10"/>
          </p:nvPr>
        </p:nvSpPr>
        <p:spPr/>
        <p:txBody>
          <a:bodyPr/>
          <a:lstStyle/>
          <a:p>
            <a:fld id="{DF950B2B-8AFB-450A-A535-28D6AAA5E3A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11</a:t>
            </a:fld>
            <a:endParaRPr lang="en-US"/>
          </a:p>
        </p:txBody>
      </p:sp>
    </p:spTree>
    <p:extLst>
      <p:ext uri="{BB962C8B-B14F-4D97-AF65-F5344CB8AC3E}">
        <p14:creationId xmlns:p14="http://schemas.microsoft.com/office/powerpoint/2010/main" val="3180537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12</a:t>
            </a:fld>
            <a:endParaRPr lang="en-US"/>
          </a:p>
        </p:txBody>
      </p:sp>
    </p:spTree>
    <p:extLst>
      <p:ext uri="{BB962C8B-B14F-4D97-AF65-F5344CB8AC3E}">
        <p14:creationId xmlns:p14="http://schemas.microsoft.com/office/powerpoint/2010/main" val="374040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A66BFFDB-134E-4373-B34E-B888F0CE8158}" type="slidenum">
              <a:rPr lang="en-US" altLang="en-US" sz="1200" smtClean="0"/>
              <a:pPr/>
              <a:t>13</a:t>
            </a:fld>
            <a:endParaRPr lang="en-US" alt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14</a:t>
            </a:fld>
            <a:endParaRPr lang="en-US"/>
          </a:p>
        </p:txBody>
      </p:sp>
    </p:spTree>
    <p:extLst>
      <p:ext uri="{BB962C8B-B14F-4D97-AF65-F5344CB8AC3E}">
        <p14:creationId xmlns:p14="http://schemas.microsoft.com/office/powerpoint/2010/main" val="4282988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15</a:t>
            </a:fld>
            <a:endParaRPr lang="en-US"/>
          </a:p>
        </p:txBody>
      </p:sp>
    </p:spTree>
    <p:extLst>
      <p:ext uri="{BB962C8B-B14F-4D97-AF65-F5344CB8AC3E}">
        <p14:creationId xmlns:p14="http://schemas.microsoft.com/office/powerpoint/2010/main" val="3637541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FA0828AD-9506-4AF7-AE65-1A1BEB9D4023}" type="slidenum">
              <a:rPr lang="en-US" altLang="en-US" sz="1200" smtClean="0"/>
              <a:pPr/>
              <a:t>16</a:t>
            </a:fld>
            <a:endParaRPr lang="en-US" alt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9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001F5629-5E1E-4569-BD18-40B6EF2F8219}" type="slidenum">
              <a:rPr lang="en-US" altLang="en-US" sz="1200" smtClean="0"/>
              <a:pPr/>
              <a:t>17</a:t>
            </a:fld>
            <a:endParaRPr lang="en-US" alt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Clr>
                <a:srgbClr val="339933"/>
              </a:buClr>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F5F9E54D-435B-4CA2-884A-987CCC175CC5}" type="slidenum">
              <a:rPr lang="en-US" altLang="en-US" sz="1200" smtClean="0"/>
              <a:pPr/>
              <a:t>18</a:t>
            </a:fld>
            <a:endParaRPr lang="en-US" alt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807597D8-68F2-4AA1-9E5D-3618843658BD}" type="slidenum">
              <a:rPr lang="en-US" altLang="en-US" sz="1200" smtClean="0"/>
              <a:pPr/>
              <a:t>19</a:t>
            </a:fld>
            <a:endParaRPr lang="en-US"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Clr>
                <a:srgbClr val="339933"/>
              </a:buClr>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519FD682-578A-43FE-91EF-8E31198ACD58}" type="slidenum">
              <a:rPr lang="en-US" altLang="en-US" sz="1200" smtClean="0"/>
              <a:pPr/>
              <a:t>20</a:t>
            </a:fld>
            <a:endParaRPr lang="en-US" altLang="en-US" sz="12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3</a:t>
            </a:fld>
            <a:endParaRPr lang="en-US"/>
          </a:p>
        </p:txBody>
      </p:sp>
    </p:spTree>
    <p:extLst>
      <p:ext uri="{BB962C8B-B14F-4D97-AF65-F5344CB8AC3E}">
        <p14:creationId xmlns:p14="http://schemas.microsoft.com/office/powerpoint/2010/main" val="39301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7598463E-C669-4BE1-A4C0-3CD9B01082A0}" type="slidenum">
              <a:rPr lang="en-US" altLang="en-US" sz="1200" smtClean="0"/>
              <a:pPr/>
              <a:t>21</a:t>
            </a:fld>
            <a:endParaRPr lang="en-US" altLang="en-US"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339933"/>
              </a:buClr>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5D713726-BB26-44AA-99FA-6A5A7BE3B5F9}" type="slidenum">
              <a:rPr lang="en-US" altLang="en-US" sz="1200" smtClean="0"/>
              <a:pPr/>
              <a:t>22</a:t>
            </a:fld>
            <a:endParaRPr lang="en-US" alt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23</a:t>
            </a:fld>
            <a:endParaRPr lang="en-US"/>
          </a:p>
        </p:txBody>
      </p:sp>
    </p:spTree>
    <p:extLst>
      <p:ext uri="{BB962C8B-B14F-4D97-AF65-F5344CB8AC3E}">
        <p14:creationId xmlns:p14="http://schemas.microsoft.com/office/powerpoint/2010/main" val="1136206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24</a:t>
            </a:fld>
            <a:endParaRPr lang="en-US"/>
          </a:p>
        </p:txBody>
      </p:sp>
    </p:spTree>
    <p:extLst>
      <p:ext uri="{BB962C8B-B14F-4D97-AF65-F5344CB8AC3E}">
        <p14:creationId xmlns:p14="http://schemas.microsoft.com/office/powerpoint/2010/main" val="3458382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25</a:t>
            </a:fld>
            <a:endParaRPr lang="en-US"/>
          </a:p>
        </p:txBody>
      </p:sp>
    </p:spTree>
    <p:extLst>
      <p:ext uri="{BB962C8B-B14F-4D97-AF65-F5344CB8AC3E}">
        <p14:creationId xmlns:p14="http://schemas.microsoft.com/office/powerpoint/2010/main" val="918218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26</a:t>
            </a:fld>
            <a:endParaRPr lang="en-US"/>
          </a:p>
        </p:txBody>
      </p:sp>
    </p:spTree>
    <p:extLst>
      <p:ext uri="{BB962C8B-B14F-4D97-AF65-F5344CB8AC3E}">
        <p14:creationId xmlns:p14="http://schemas.microsoft.com/office/powerpoint/2010/main" val="858385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fld id="{1DF41A11-7FA9-4436-9912-F0F63B96EE1F}" type="slidenum">
              <a:rPr lang="en-US" sz="1200" b="0" smtClean="0"/>
              <a:pPr/>
              <a:t>27</a:t>
            </a:fld>
            <a:endParaRPr lang="en-US" sz="1200" b="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9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28</a:t>
            </a:fld>
            <a:endParaRPr lang="en-US"/>
          </a:p>
        </p:txBody>
      </p:sp>
    </p:spTree>
    <p:extLst>
      <p:ext uri="{BB962C8B-B14F-4D97-AF65-F5344CB8AC3E}">
        <p14:creationId xmlns:p14="http://schemas.microsoft.com/office/powerpoint/2010/main" val="2025668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29</a:t>
            </a:fld>
            <a:endParaRPr lang="en-US"/>
          </a:p>
        </p:txBody>
      </p:sp>
    </p:spTree>
    <p:extLst>
      <p:ext uri="{BB962C8B-B14F-4D97-AF65-F5344CB8AC3E}">
        <p14:creationId xmlns:p14="http://schemas.microsoft.com/office/powerpoint/2010/main" val="1477027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30</a:t>
            </a:fld>
            <a:endParaRPr lang="en-US"/>
          </a:p>
        </p:txBody>
      </p:sp>
    </p:spTree>
    <p:extLst>
      <p:ext uri="{BB962C8B-B14F-4D97-AF65-F5344CB8AC3E}">
        <p14:creationId xmlns:p14="http://schemas.microsoft.com/office/powerpoint/2010/main" val="411885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4</a:t>
            </a:fld>
            <a:endParaRPr lang="en-US"/>
          </a:p>
        </p:txBody>
      </p:sp>
    </p:spTree>
    <p:extLst>
      <p:ext uri="{BB962C8B-B14F-4D97-AF65-F5344CB8AC3E}">
        <p14:creationId xmlns:p14="http://schemas.microsoft.com/office/powerpoint/2010/main" val="390828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a:t>
            </a:r>
            <a:r>
              <a:rPr lang="en-US" baseline="0" dirty="0" smtClean="0"/>
              <a:t> http://www.public-domain-image.com/space-public-domain-images-pictures/earth-from-outer-space.jpg.html</a:t>
            </a:r>
            <a:endParaRPr lang="en-US" dirty="0"/>
          </a:p>
        </p:txBody>
      </p:sp>
      <p:sp>
        <p:nvSpPr>
          <p:cNvPr id="4" name="Slide Number Placeholder 3"/>
          <p:cNvSpPr>
            <a:spLocks noGrp="1"/>
          </p:cNvSpPr>
          <p:nvPr>
            <p:ph type="sldNum" sz="quarter" idx="10"/>
          </p:nvPr>
        </p:nvSpPr>
        <p:spPr/>
        <p:txBody>
          <a:bodyPr/>
          <a:lstStyle/>
          <a:p>
            <a:fld id="{DF950B2B-8AFB-450A-A535-28D6AAA5E3AA}"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32</a:t>
            </a:fld>
            <a:endParaRPr lang="en-US"/>
          </a:p>
        </p:txBody>
      </p:sp>
    </p:spTree>
    <p:extLst>
      <p:ext uri="{BB962C8B-B14F-4D97-AF65-F5344CB8AC3E}">
        <p14:creationId xmlns:p14="http://schemas.microsoft.com/office/powerpoint/2010/main" val="2048650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http://www.morguefile.com/archive/display/603408</a:t>
            </a:r>
          </a:p>
          <a:p>
            <a:endParaRPr lang="en-US" dirty="0"/>
          </a:p>
        </p:txBody>
      </p:sp>
      <p:sp>
        <p:nvSpPr>
          <p:cNvPr id="4" name="Slide Number Placeholder 3"/>
          <p:cNvSpPr>
            <a:spLocks noGrp="1"/>
          </p:cNvSpPr>
          <p:nvPr>
            <p:ph type="sldNum" sz="quarter" idx="10"/>
          </p:nvPr>
        </p:nvSpPr>
        <p:spPr/>
        <p:txBody>
          <a:bodyPr/>
          <a:lstStyle/>
          <a:p>
            <a:fld id="{DF950B2B-8AFB-450A-A535-28D6AAA5E3AA}"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fld id="{A0362A14-7DD5-4207-85B3-53C2DCBD8A22}" type="slidenum">
              <a:rPr lang="en-US" sz="1200" b="0" smtClean="0"/>
              <a:pPr/>
              <a:t>34</a:t>
            </a:fld>
            <a:endParaRPr lang="en-US" sz="1200" b="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339933"/>
              </a:buClr>
            </a:pPr>
            <a:endParaRPr lang="en-US" sz="1100"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35</a:t>
            </a:fld>
            <a:endParaRPr lang="en-US"/>
          </a:p>
        </p:txBody>
      </p:sp>
    </p:spTree>
    <p:extLst>
      <p:ext uri="{BB962C8B-B14F-4D97-AF65-F5344CB8AC3E}">
        <p14:creationId xmlns:p14="http://schemas.microsoft.com/office/powerpoint/2010/main" val="3431778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fld id="{4C3E50FF-FA64-4120-AFE9-F9D43CE48D46}" type="slidenum">
              <a:rPr lang="en-US" sz="1200" b="0" smtClean="0"/>
              <a:pPr/>
              <a:t>36</a:t>
            </a:fld>
            <a:endParaRPr lang="en-US" sz="1200" b="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339933"/>
              </a:buClr>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37</a:t>
            </a:fld>
            <a:endParaRPr lang="en-US"/>
          </a:p>
        </p:txBody>
      </p:sp>
    </p:spTree>
    <p:extLst>
      <p:ext uri="{BB962C8B-B14F-4D97-AF65-F5344CB8AC3E}">
        <p14:creationId xmlns:p14="http://schemas.microsoft.com/office/powerpoint/2010/main" val="674495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http://www.trekearth.com/gallery/North_America/United_States/Midwest/Missouri/photo56022.htm</a:t>
            </a:r>
            <a:endParaRPr lang="en-US" dirty="0"/>
          </a:p>
        </p:txBody>
      </p:sp>
      <p:sp>
        <p:nvSpPr>
          <p:cNvPr id="4" name="Slide Number Placeholder 3"/>
          <p:cNvSpPr>
            <a:spLocks noGrp="1"/>
          </p:cNvSpPr>
          <p:nvPr>
            <p:ph type="sldNum" sz="quarter" idx="10"/>
          </p:nvPr>
        </p:nvSpPr>
        <p:spPr/>
        <p:txBody>
          <a:bodyPr/>
          <a:lstStyle/>
          <a:p>
            <a:fld id="{DF950B2B-8AFB-450A-A535-28D6AAA5E3AA}"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70D29A3-BD0D-40DE-8A5B-973EA7845D2A}" type="slidenum">
              <a:rPr lang="en-US" smtClean="0"/>
              <a:pPr/>
              <a:t>39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mtClean="0">
                <a:solidFill>
                  <a:srgbClr val="034694"/>
                </a:solidFill>
                <a:latin typeface="Times New Roman" pitchFamily="18" charset="0"/>
              </a:rPr>
              <a:t>Figure 3.5 The effect of a large body of water on climate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fld id="{2C9BAFD2-65CE-46C0-9283-A7341F0EC76F}" type="slidenum">
              <a:rPr lang="en-US" sz="1200" b="0" smtClean="0"/>
              <a:pPr/>
              <a:t>40</a:t>
            </a:fld>
            <a:endParaRPr lang="en-US" sz="1200" b="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5</a:t>
            </a:fld>
            <a:endParaRPr lang="en-US"/>
          </a:p>
        </p:txBody>
      </p:sp>
    </p:spTree>
    <p:extLst>
      <p:ext uri="{BB962C8B-B14F-4D97-AF65-F5344CB8AC3E}">
        <p14:creationId xmlns:p14="http://schemas.microsoft.com/office/powerpoint/2010/main" val="740529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41</a:t>
            </a:fld>
            <a:endParaRPr lang="en-US"/>
          </a:p>
        </p:txBody>
      </p:sp>
    </p:spTree>
    <p:extLst>
      <p:ext uri="{BB962C8B-B14F-4D97-AF65-F5344CB8AC3E}">
        <p14:creationId xmlns:p14="http://schemas.microsoft.com/office/powerpoint/2010/main" val="21744231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42</a:t>
            </a:fld>
            <a:endParaRPr lang="en-US"/>
          </a:p>
        </p:txBody>
      </p:sp>
    </p:spTree>
    <p:extLst>
      <p:ext uri="{BB962C8B-B14F-4D97-AF65-F5344CB8AC3E}">
        <p14:creationId xmlns:p14="http://schemas.microsoft.com/office/powerpoint/2010/main" val="4038236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http://www.worsleyschool.net/science/files/water/density.html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950B2B-8AFB-450A-A535-28D6AAA5E3AA}"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fld id="{C666B88D-0B90-4BA2-B25D-57D3C8128042}" type="slidenum">
              <a:rPr lang="en-US" sz="1200" b="0" smtClean="0"/>
              <a:pPr/>
              <a:t>44</a:t>
            </a:fld>
            <a:endParaRPr lang="en-US" sz="1200" b="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fld id="{C30CFA7A-DB57-457A-B03B-D2A5AEEC5472}" type="slidenum">
              <a:rPr lang="en-US" sz="1200" b="0" smtClean="0"/>
              <a:pPr/>
              <a:t>45</a:t>
            </a:fld>
            <a:endParaRPr lang="en-US" sz="1200" b="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46</a:t>
            </a:fld>
            <a:endParaRPr lang="en-US"/>
          </a:p>
        </p:txBody>
      </p:sp>
    </p:spTree>
    <p:extLst>
      <p:ext uri="{BB962C8B-B14F-4D97-AF65-F5344CB8AC3E}">
        <p14:creationId xmlns:p14="http://schemas.microsoft.com/office/powerpoint/2010/main" val="3270675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47</a:t>
            </a:fld>
            <a:endParaRPr lang="en-US"/>
          </a:p>
        </p:txBody>
      </p:sp>
    </p:spTree>
    <p:extLst>
      <p:ext uri="{BB962C8B-B14F-4D97-AF65-F5344CB8AC3E}">
        <p14:creationId xmlns:p14="http://schemas.microsoft.com/office/powerpoint/2010/main" val="1373244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a:t>
            </a:r>
            <a:r>
              <a:rPr lang="en-US" sz="1200" b="0" kern="1200" dirty="0" smtClean="0">
                <a:solidFill>
                  <a:schemeClr val="tx1"/>
                </a:solidFill>
                <a:latin typeface="+mn-lt"/>
                <a:ea typeface="+mn-ea"/>
                <a:cs typeface="+mn-cs"/>
              </a:rPr>
              <a:t>baileybio.com</a:t>
            </a:r>
            <a:endParaRPr lang="en-US" dirty="0"/>
          </a:p>
        </p:txBody>
      </p:sp>
      <p:sp>
        <p:nvSpPr>
          <p:cNvPr id="4" name="Slide Number Placeholder 3"/>
          <p:cNvSpPr>
            <a:spLocks noGrp="1"/>
          </p:cNvSpPr>
          <p:nvPr>
            <p:ph type="sldNum" sz="quarter" idx="10"/>
          </p:nvPr>
        </p:nvSpPr>
        <p:spPr/>
        <p:txBody>
          <a:bodyPr/>
          <a:lstStyle/>
          <a:p>
            <a:fld id="{DF950B2B-8AFB-450A-A535-28D6AAA5E3AA}"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49</a:t>
            </a:fld>
            <a:endParaRPr lang="en-US"/>
          </a:p>
        </p:txBody>
      </p:sp>
    </p:spTree>
    <p:extLst>
      <p:ext uri="{BB962C8B-B14F-4D97-AF65-F5344CB8AC3E}">
        <p14:creationId xmlns:p14="http://schemas.microsoft.com/office/powerpoint/2010/main" val="23978150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50</a:t>
            </a:fld>
            <a:endParaRPr lang="en-US"/>
          </a:p>
        </p:txBody>
      </p:sp>
    </p:spTree>
    <p:extLst>
      <p:ext uri="{BB962C8B-B14F-4D97-AF65-F5344CB8AC3E}">
        <p14:creationId xmlns:p14="http://schemas.microsoft.com/office/powerpoint/2010/main" val="245695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6</a:t>
            </a:fld>
            <a:endParaRPr lang="en-US"/>
          </a:p>
        </p:txBody>
      </p:sp>
    </p:spTree>
    <p:extLst>
      <p:ext uri="{BB962C8B-B14F-4D97-AF65-F5344CB8AC3E}">
        <p14:creationId xmlns:p14="http://schemas.microsoft.com/office/powerpoint/2010/main" val="34708919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51</a:t>
            </a:fld>
            <a:endParaRPr lang="en-US"/>
          </a:p>
        </p:txBody>
      </p:sp>
    </p:spTree>
    <p:extLst>
      <p:ext uri="{BB962C8B-B14F-4D97-AF65-F5344CB8AC3E}">
        <p14:creationId xmlns:p14="http://schemas.microsoft.com/office/powerpoint/2010/main" val="19600986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52</a:t>
            </a:fld>
            <a:endParaRPr lang="en-US"/>
          </a:p>
        </p:txBody>
      </p:sp>
    </p:spTree>
    <p:extLst>
      <p:ext uri="{BB962C8B-B14F-4D97-AF65-F5344CB8AC3E}">
        <p14:creationId xmlns:p14="http://schemas.microsoft.com/office/powerpoint/2010/main" val="41354530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fld id="{7171E908-4EF5-4A4C-B055-FE6859436BA3}" type="slidenum">
              <a:rPr lang="en-US" sz="1200" b="0" smtClean="0"/>
              <a:pPr/>
              <a:t>53</a:t>
            </a:fld>
            <a:endParaRPr lang="en-US" sz="1200" b="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54</a:t>
            </a:fld>
            <a:endParaRPr lang="en-US"/>
          </a:p>
        </p:txBody>
      </p:sp>
    </p:spTree>
    <p:extLst>
      <p:ext uri="{BB962C8B-B14F-4D97-AF65-F5344CB8AC3E}">
        <p14:creationId xmlns:p14="http://schemas.microsoft.com/office/powerpoint/2010/main" val="5210543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fld id="{F3524FE6-6B39-41AD-8396-1758DD7CD59B}" type="slidenum">
              <a:rPr lang="en-US" sz="1200" b="0" smtClean="0"/>
              <a:pPr/>
              <a:t>55</a:t>
            </a:fld>
            <a:endParaRPr lang="en-US" sz="1200" b="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fld id="{C24D7D38-A997-4CDC-A181-D80DC83D1454}" type="slidenum">
              <a:rPr lang="en-US" sz="1200" b="0" smtClean="0"/>
              <a:pPr/>
              <a:t>56</a:t>
            </a:fld>
            <a:endParaRPr lang="en-US" sz="1200" b="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57</a:t>
            </a:fld>
            <a:endParaRPr lang="en-US"/>
          </a:p>
        </p:txBody>
      </p:sp>
    </p:spTree>
    <p:extLst>
      <p:ext uri="{BB962C8B-B14F-4D97-AF65-F5344CB8AC3E}">
        <p14:creationId xmlns:p14="http://schemas.microsoft.com/office/powerpoint/2010/main" val="41688590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58</a:t>
            </a:fld>
            <a:endParaRPr lang="en-US"/>
          </a:p>
        </p:txBody>
      </p:sp>
    </p:spTree>
    <p:extLst>
      <p:ext uri="{BB962C8B-B14F-4D97-AF65-F5344CB8AC3E}">
        <p14:creationId xmlns:p14="http://schemas.microsoft.com/office/powerpoint/2010/main" val="250746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7</a:t>
            </a:fld>
            <a:endParaRPr lang="en-US"/>
          </a:p>
        </p:txBody>
      </p:sp>
    </p:spTree>
    <p:extLst>
      <p:ext uri="{BB962C8B-B14F-4D97-AF65-F5344CB8AC3E}">
        <p14:creationId xmlns:p14="http://schemas.microsoft.com/office/powerpoint/2010/main" val="18145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fld id="{D6703C0F-917B-4CF0-8654-0E6392AF92EF}" type="slidenum">
              <a:rPr lang="en-US" sz="1200" b="0" smtClean="0"/>
              <a:pPr/>
              <a:t>8</a:t>
            </a:fld>
            <a:endParaRPr lang="en-US" sz="1200" b="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339933"/>
              </a:buClr>
            </a:pPr>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9</a:t>
            </a:fld>
            <a:endParaRPr lang="en-US"/>
          </a:p>
        </p:txBody>
      </p:sp>
    </p:spTree>
    <p:extLst>
      <p:ext uri="{BB962C8B-B14F-4D97-AF65-F5344CB8AC3E}">
        <p14:creationId xmlns:p14="http://schemas.microsoft.com/office/powerpoint/2010/main" val="2090144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950B2B-8AFB-450A-A535-28D6AAA5E3AA}" type="slidenum">
              <a:rPr lang="en-US" smtClean="0"/>
              <a:pPr/>
              <a:t>10</a:t>
            </a:fld>
            <a:endParaRPr lang="en-US"/>
          </a:p>
        </p:txBody>
      </p:sp>
    </p:spTree>
    <p:extLst>
      <p:ext uri="{BB962C8B-B14F-4D97-AF65-F5344CB8AC3E}">
        <p14:creationId xmlns:p14="http://schemas.microsoft.com/office/powerpoint/2010/main" val="313668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27B281F-67DD-4668-A069-022C76F7411C}" type="datetime1">
              <a:rPr lang="en-US" smtClean="0"/>
              <a:t>6/17/2013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r>
              <a:rPr lang="en-US" smtClean="0"/>
              <a:t>Produced by M. Malone</a:t>
            </a: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3F12B55-D2E6-4709-A03A-19B5EA1238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384343-7C34-46BE-922B-D6DC8EFCEA63}" type="datetime1">
              <a:rPr lang="en-US" smtClean="0"/>
              <a:t>6/17/2013</a:t>
            </a:fld>
            <a:endParaRPr lang="en-US"/>
          </a:p>
        </p:txBody>
      </p:sp>
      <p:sp>
        <p:nvSpPr>
          <p:cNvPr id="5" name="Footer Placeholder 4"/>
          <p:cNvSpPr>
            <a:spLocks noGrp="1"/>
          </p:cNvSpPr>
          <p:nvPr>
            <p:ph type="ftr" sz="quarter" idx="11"/>
          </p:nvPr>
        </p:nvSpPr>
        <p:spPr/>
        <p:txBody>
          <a:bodyPr/>
          <a:lstStyle/>
          <a:p>
            <a:r>
              <a:rPr lang="en-US" smtClean="0"/>
              <a:t>Produced by M. Malone</a:t>
            </a:r>
            <a:endParaRPr lang="en-US"/>
          </a:p>
        </p:txBody>
      </p:sp>
      <p:sp>
        <p:nvSpPr>
          <p:cNvPr id="6" name="Slide Number Placeholder 5"/>
          <p:cNvSpPr>
            <a:spLocks noGrp="1"/>
          </p:cNvSpPr>
          <p:nvPr>
            <p:ph type="sldNum" sz="quarter" idx="12"/>
          </p:nvPr>
        </p:nvSpPr>
        <p:spPr/>
        <p:txBody>
          <a:bodyPr/>
          <a:lstStyle/>
          <a:p>
            <a:fld id="{B3F12B55-D2E6-4709-A03A-19B5EA1238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15FDFE-1ACD-461E-9602-8ABC3FDF1D6D}" type="datetime1">
              <a:rPr lang="en-US" smtClean="0"/>
              <a:t>6/17/2013</a:t>
            </a:fld>
            <a:endParaRPr lang="en-US"/>
          </a:p>
        </p:txBody>
      </p:sp>
      <p:sp>
        <p:nvSpPr>
          <p:cNvPr id="5" name="Footer Placeholder 4"/>
          <p:cNvSpPr>
            <a:spLocks noGrp="1"/>
          </p:cNvSpPr>
          <p:nvPr>
            <p:ph type="ftr" sz="quarter" idx="11"/>
          </p:nvPr>
        </p:nvSpPr>
        <p:spPr/>
        <p:txBody>
          <a:bodyPr/>
          <a:lstStyle/>
          <a:p>
            <a:r>
              <a:rPr lang="en-US" smtClean="0"/>
              <a:t>Produced by M. Malone</a:t>
            </a:r>
            <a:endParaRPr lang="en-US"/>
          </a:p>
        </p:txBody>
      </p:sp>
      <p:sp>
        <p:nvSpPr>
          <p:cNvPr id="6" name="Slide Number Placeholder 5"/>
          <p:cNvSpPr>
            <a:spLocks noGrp="1"/>
          </p:cNvSpPr>
          <p:nvPr>
            <p:ph type="sldNum" sz="quarter" idx="12"/>
          </p:nvPr>
        </p:nvSpPr>
        <p:spPr/>
        <p:txBody>
          <a:bodyPr/>
          <a:lstStyle/>
          <a:p>
            <a:fld id="{B3F12B55-D2E6-4709-A03A-19B5EA1238A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EB2BE-3034-4CC2-B1A7-C2F5A9860649}" type="datetime1">
              <a:rPr lang="en-US" smtClean="0"/>
              <a:t>6/17/2013</a:t>
            </a:fld>
            <a:endParaRPr lang="en-US"/>
          </a:p>
        </p:txBody>
      </p:sp>
      <p:sp>
        <p:nvSpPr>
          <p:cNvPr id="5" name="Footer Placeholder 4"/>
          <p:cNvSpPr>
            <a:spLocks noGrp="1"/>
          </p:cNvSpPr>
          <p:nvPr>
            <p:ph type="ftr" sz="quarter" idx="11"/>
          </p:nvPr>
        </p:nvSpPr>
        <p:spPr/>
        <p:txBody>
          <a:bodyPr/>
          <a:lstStyle/>
          <a:p>
            <a:r>
              <a:rPr lang="en-US" smtClean="0"/>
              <a:t>Produced by M. Malone</a:t>
            </a:r>
            <a:endParaRPr lang="en-US"/>
          </a:p>
        </p:txBody>
      </p:sp>
      <p:sp>
        <p:nvSpPr>
          <p:cNvPr id="6" name="Slide Number Placeholder 5"/>
          <p:cNvSpPr>
            <a:spLocks noGrp="1"/>
          </p:cNvSpPr>
          <p:nvPr>
            <p:ph type="sldNum" sz="quarter" idx="12"/>
          </p:nvPr>
        </p:nvSpPr>
        <p:spPr/>
        <p:txBody>
          <a:bodyPr/>
          <a:lstStyle/>
          <a:p>
            <a:fld id="{B3F12B55-D2E6-4709-A03A-19B5EA1238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95D089-39D8-486D-8814-A85A58222426}" type="datetime1">
              <a:rPr lang="en-US" smtClean="0"/>
              <a:t>6/17/2013</a:t>
            </a:fld>
            <a:endParaRPr lang="en-US"/>
          </a:p>
        </p:txBody>
      </p:sp>
      <p:sp>
        <p:nvSpPr>
          <p:cNvPr id="5" name="Footer Placeholder 4"/>
          <p:cNvSpPr>
            <a:spLocks noGrp="1"/>
          </p:cNvSpPr>
          <p:nvPr>
            <p:ph type="ftr" sz="quarter" idx="11"/>
          </p:nvPr>
        </p:nvSpPr>
        <p:spPr/>
        <p:txBody>
          <a:bodyPr/>
          <a:lstStyle/>
          <a:p>
            <a:r>
              <a:rPr lang="en-US" smtClean="0"/>
              <a:t>Produced by M. Malone</a:t>
            </a:r>
            <a:endParaRPr lang="en-US"/>
          </a:p>
        </p:txBody>
      </p:sp>
      <p:sp>
        <p:nvSpPr>
          <p:cNvPr id="6" name="Slide Number Placeholder 5"/>
          <p:cNvSpPr>
            <a:spLocks noGrp="1"/>
          </p:cNvSpPr>
          <p:nvPr>
            <p:ph type="sldNum" sz="quarter" idx="12"/>
          </p:nvPr>
        </p:nvSpPr>
        <p:spPr/>
        <p:txBody>
          <a:bodyPr/>
          <a:lstStyle/>
          <a:p>
            <a:fld id="{B3F12B55-D2E6-4709-A03A-19B5EA1238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863397-9206-4443-8CF0-84442C9AAD68}" type="datetime1">
              <a:rPr lang="en-US" smtClean="0"/>
              <a:t>6/17/2013</a:t>
            </a:fld>
            <a:endParaRPr lang="en-US"/>
          </a:p>
        </p:txBody>
      </p:sp>
      <p:sp>
        <p:nvSpPr>
          <p:cNvPr id="5" name="Footer Placeholder 4"/>
          <p:cNvSpPr>
            <a:spLocks noGrp="1"/>
          </p:cNvSpPr>
          <p:nvPr>
            <p:ph type="ftr" sz="quarter" idx="11"/>
          </p:nvPr>
        </p:nvSpPr>
        <p:spPr/>
        <p:txBody>
          <a:bodyPr/>
          <a:lstStyle/>
          <a:p>
            <a:r>
              <a:rPr lang="en-US" smtClean="0"/>
              <a:t>Produced by M. Malone</a:t>
            </a:r>
            <a:endParaRPr lang="en-US"/>
          </a:p>
        </p:txBody>
      </p:sp>
      <p:sp>
        <p:nvSpPr>
          <p:cNvPr id="6" name="Slide Number Placeholder 5"/>
          <p:cNvSpPr>
            <a:spLocks noGrp="1"/>
          </p:cNvSpPr>
          <p:nvPr>
            <p:ph type="sldNum" sz="quarter" idx="12"/>
          </p:nvPr>
        </p:nvSpPr>
        <p:spPr/>
        <p:txBody>
          <a:bodyPr/>
          <a:lstStyle/>
          <a:p>
            <a:fld id="{B3F12B55-D2E6-4709-A03A-19B5EA1238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BDF142-8520-4782-9490-64E2530B2770}" type="datetime1">
              <a:rPr lang="en-US" smtClean="0"/>
              <a:t>6/17/2013</a:t>
            </a:fld>
            <a:endParaRPr lang="en-US"/>
          </a:p>
        </p:txBody>
      </p:sp>
      <p:sp>
        <p:nvSpPr>
          <p:cNvPr id="6" name="Footer Placeholder 5"/>
          <p:cNvSpPr>
            <a:spLocks noGrp="1"/>
          </p:cNvSpPr>
          <p:nvPr>
            <p:ph type="ftr" sz="quarter" idx="11"/>
          </p:nvPr>
        </p:nvSpPr>
        <p:spPr/>
        <p:txBody>
          <a:bodyPr/>
          <a:lstStyle/>
          <a:p>
            <a:r>
              <a:rPr lang="en-US" smtClean="0"/>
              <a:t>Produced by M. Malone</a:t>
            </a:r>
            <a:endParaRPr lang="en-US"/>
          </a:p>
        </p:txBody>
      </p:sp>
      <p:sp>
        <p:nvSpPr>
          <p:cNvPr id="7" name="Slide Number Placeholder 6"/>
          <p:cNvSpPr>
            <a:spLocks noGrp="1"/>
          </p:cNvSpPr>
          <p:nvPr>
            <p:ph type="sldNum" sz="quarter" idx="12"/>
          </p:nvPr>
        </p:nvSpPr>
        <p:spPr/>
        <p:txBody>
          <a:bodyPr/>
          <a:lstStyle/>
          <a:p>
            <a:fld id="{B3F12B55-D2E6-4709-A03A-19B5EA1238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823A942-C7D6-47BA-850E-7AE2A4CC7178}" type="datetime1">
              <a:rPr lang="en-US" smtClean="0"/>
              <a:t>6/17/2013</a:t>
            </a:fld>
            <a:endParaRPr lang="en-US"/>
          </a:p>
        </p:txBody>
      </p:sp>
      <p:sp>
        <p:nvSpPr>
          <p:cNvPr id="27" name="Slide Number Placeholder 26"/>
          <p:cNvSpPr>
            <a:spLocks noGrp="1"/>
          </p:cNvSpPr>
          <p:nvPr>
            <p:ph type="sldNum" sz="quarter" idx="11"/>
          </p:nvPr>
        </p:nvSpPr>
        <p:spPr/>
        <p:txBody>
          <a:bodyPr rtlCol="0"/>
          <a:lstStyle/>
          <a:p>
            <a:fld id="{B3F12B55-D2E6-4709-A03A-19B5EA1238AC}" type="slidenum">
              <a:rPr lang="en-US" smtClean="0"/>
              <a:pPr/>
              <a:t>‹#›</a:t>
            </a:fld>
            <a:endParaRPr lang="en-US"/>
          </a:p>
        </p:txBody>
      </p:sp>
      <p:sp>
        <p:nvSpPr>
          <p:cNvPr id="28" name="Footer Placeholder 27"/>
          <p:cNvSpPr>
            <a:spLocks noGrp="1"/>
          </p:cNvSpPr>
          <p:nvPr>
            <p:ph type="ftr" sz="quarter" idx="12"/>
          </p:nvPr>
        </p:nvSpPr>
        <p:spPr/>
        <p:txBody>
          <a:bodyPr rtlCol="0"/>
          <a:lstStyle/>
          <a:p>
            <a:r>
              <a:rPr lang="en-US" smtClean="0"/>
              <a:t>Produced by M. Malone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E6939C23-3155-4CDC-AFD8-9CEC6D2F2AD0}" type="datetime1">
              <a:rPr lang="en-US" smtClean="0"/>
              <a:t>6/17/2013</a:t>
            </a:fld>
            <a:endParaRPr lang="en-US"/>
          </a:p>
        </p:txBody>
      </p:sp>
      <p:sp>
        <p:nvSpPr>
          <p:cNvPr id="4" name="Footer Placeholder 3"/>
          <p:cNvSpPr>
            <a:spLocks noGrp="1"/>
          </p:cNvSpPr>
          <p:nvPr>
            <p:ph type="ftr" sz="quarter" idx="11"/>
          </p:nvPr>
        </p:nvSpPr>
        <p:spPr>
          <a:xfrm>
            <a:off x="5257800" y="612648"/>
            <a:ext cx="1325880" cy="457200"/>
          </a:xfrm>
        </p:spPr>
        <p:txBody>
          <a:bodyPr/>
          <a:lstStyle/>
          <a:p>
            <a:r>
              <a:rPr lang="en-US" smtClean="0"/>
              <a:t>Produced by M. Malone</a:t>
            </a:r>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3F12B55-D2E6-4709-A03A-19B5EA1238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D8CA3-24F2-48D0-9837-35E52CA0BF62}" type="datetime1">
              <a:rPr lang="en-US" smtClean="0"/>
              <a:t>6/17/2013</a:t>
            </a:fld>
            <a:endParaRPr lang="en-US"/>
          </a:p>
        </p:txBody>
      </p:sp>
      <p:sp>
        <p:nvSpPr>
          <p:cNvPr id="3" name="Footer Placeholder 2"/>
          <p:cNvSpPr>
            <a:spLocks noGrp="1"/>
          </p:cNvSpPr>
          <p:nvPr>
            <p:ph type="ftr" sz="quarter" idx="11"/>
          </p:nvPr>
        </p:nvSpPr>
        <p:spPr/>
        <p:txBody>
          <a:bodyPr/>
          <a:lstStyle/>
          <a:p>
            <a:r>
              <a:rPr lang="en-US" smtClean="0"/>
              <a:t>Produced by M. Malone</a:t>
            </a:r>
            <a:endParaRPr lang="en-US"/>
          </a:p>
        </p:txBody>
      </p:sp>
      <p:sp>
        <p:nvSpPr>
          <p:cNvPr id="4" name="Slide Number Placeholder 3"/>
          <p:cNvSpPr>
            <a:spLocks noGrp="1"/>
          </p:cNvSpPr>
          <p:nvPr>
            <p:ph type="sldNum" sz="quarter" idx="12"/>
          </p:nvPr>
        </p:nvSpPr>
        <p:spPr/>
        <p:txBody>
          <a:bodyPr/>
          <a:lstStyle/>
          <a:p>
            <a:fld id="{B3F12B55-D2E6-4709-A03A-19B5EA1238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95A6A3-9722-4D41-BB3A-120E13069F3B}" type="datetime1">
              <a:rPr lang="en-US" smtClean="0"/>
              <a:t>6/17/2013</a:t>
            </a:fld>
            <a:endParaRPr lang="en-US"/>
          </a:p>
        </p:txBody>
      </p:sp>
      <p:sp>
        <p:nvSpPr>
          <p:cNvPr id="6" name="Footer Placeholder 5"/>
          <p:cNvSpPr>
            <a:spLocks noGrp="1"/>
          </p:cNvSpPr>
          <p:nvPr>
            <p:ph type="ftr" sz="quarter" idx="11"/>
          </p:nvPr>
        </p:nvSpPr>
        <p:spPr/>
        <p:txBody>
          <a:bodyPr/>
          <a:lstStyle/>
          <a:p>
            <a:r>
              <a:rPr lang="en-US" smtClean="0"/>
              <a:t>Produced by M. Malone</a:t>
            </a:r>
            <a:endParaRPr lang="en-US"/>
          </a:p>
        </p:txBody>
      </p:sp>
      <p:sp>
        <p:nvSpPr>
          <p:cNvPr id="7" name="Slide Number Placeholder 6"/>
          <p:cNvSpPr>
            <a:spLocks noGrp="1"/>
          </p:cNvSpPr>
          <p:nvPr>
            <p:ph type="sldNum" sz="quarter" idx="12"/>
          </p:nvPr>
        </p:nvSpPr>
        <p:spPr/>
        <p:txBody>
          <a:bodyPr/>
          <a:lstStyle/>
          <a:p>
            <a:fld id="{B3F12B55-D2E6-4709-A03A-19B5EA1238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55E4E9-1F69-4E5D-8B23-37A3779D9C31}" type="datetime1">
              <a:rPr lang="en-US" smtClean="0"/>
              <a:t>6/17/2013</a:t>
            </a:fld>
            <a:endParaRPr lang="en-US"/>
          </a:p>
        </p:txBody>
      </p:sp>
      <p:sp>
        <p:nvSpPr>
          <p:cNvPr id="6" name="Footer Placeholder 5"/>
          <p:cNvSpPr>
            <a:spLocks noGrp="1"/>
          </p:cNvSpPr>
          <p:nvPr>
            <p:ph type="ftr" sz="quarter" idx="11"/>
          </p:nvPr>
        </p:nvSpPr>
        <p:spPr/>
        <p:txBody>
          <a:bodyPr/>
          <a:lstStyle/>
          <a:p>
            <a:r>
              <a:rPr lang="en-US" smtClean="0"/>
              <a:t>Produced by M. Malone</a:t>
            </a:r>
            <a:endParaRPr lang="en-US"/>
          </a:p>
        </p:txBody>
      </p:sp>
      <p:sp>
        <p:nvSpPr>
          <p:cNvPr id="7" name="Slide Number Placeholder 6"/>
          <p:cNvSpPr>
            <a:spLocks noGrp="1"/>
          </p:cNvSpPr>
          <p:nvPr>
            <p:ph type="sldNum" sz="quarter" idx="12"/>
          </p:nvPr>
        </p:nvSpPr>
        <p:spPr/>
        <p:txBody>
          <a:bodyPr/>
          <a:lstStyle/>
          <a:p>
            <a:fld id="{B3F12B55-D2E6-4709-A03A-19B5EA1238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E5988EF-2E79-4CAE-9865-C41CB9D0543A}" type="datetime1">
              <a:rPr lang="en-US" smtClean="0"/>
              <a:t>6/17/2013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smtClean="0"/>
              <a:t>Produced by M. Malone</a:t>
            </a: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3F12B55-D2E6-4709-A03A-19B5EA1238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www.floridastandards.org/Standards/PublicPreviewBenchmark2055.aspx" TargetMode="Externa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faculty.sdmiramar.edu/fgarces/zCourse/All_Year/Ch100_MM/aMy_FileLec/04MM_LecNotes_Ch100/05_CompoundBonding/504_Polarity/504_Polarity.htm" TargetMode="External"/><Relationship Id="rId4" Type="http://schemas.openxmlformats.org/officeDocument/2006/relationships/image" Target="http://faculty.sdmiramar.edu/fgarces/zCourse/All_Year/Ch100_MM/aMy_FileLec/04MM_LecNotes_Ch100/05_CompoundBonding/504_Polarity/504_pic/ENTable.gi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gunnston.com/random/2012/12/fun-facts-about-andre-the-giant/" TargetMode="External"/><Relationship Id="rId5" Type="http://schemas.openxmlformats.org/officeDocument/2006/relationships/image" Target="http://gunnston.com/wp-content/uploads/2012/12/andre-the-giant.jpeg"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s://www.google.com/search?as_st=y&amp;tbm=isch&amp;hl=en&amp;as_q=water+strider&amp;as_epq=&amp;as_oq=&amp;as_eq=&amp;cr=&amp;as_sitesearch=&amp;safe=images&amp;tbs=sur:fm&amp;biw=1024&amp;bih=566&amp;sei=A_LNT-X3N4mk8ASF1PmeCw" TargetMode="Externa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hyperlink" Target="superteachertools.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file:///E:\Chapter_03\C_Animations_and_Videos\03_BioFlix_Animations\03_03WaterTransportinPlants\03_03WaterTransportInPlants.mpg" TargetMode="External"/><Relationship Id="rId5" Type="http://schemas.openxmlformats.org/officeDocument/2006/relationships/image" Target="../media/image34.pn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hyperlink" Target="http://db2.photoresearchers.com/cgi-bin/big_preview.txt?image_iid=11428092" TargetMode="External"/><Relationship Id="rId18" Type="http://schemas.openxmlformats.org/officeDocument/2006/relationships/image" Target="../media/image48.png"/><Relationship Id="rId3" Type="http://schemas.openxmlformats.org/officeDocument/2006/relationships/hyperlink" Target="http://db2.photoresearchers.com/cgi-bin/big_preview.txt?image_iid=11207587" TargetMode="External"/><Relationship Id="rId7" Type="http://schemas.openxmlformats.org/officeDocument/2006/relationships/hyperlink" Target="http://db2.photoresearchers.com/cgi-bin/big_preview.txt?image_iid=11522985" TargetMode="External"/><Relationship Id="rId12" Type="http://schemas.openxmlformats.org/officeDocument/2006/relationships/image" Target="../media/image44.jpeg"/><Relationship Id="rId17" Type="http://schemas.openxmlformats.org/officeDocument/2006/relationships/image" Target="../media/image47.png"/><Relationship Id="rId2" Type="http://schemas.openxmlformats.org/officeDocument/2006/relationships/notesSlide" Target="../notesSlides/notesSlide40.xml"/><Relationship Id="rId16" Type="http://schemas.openxmlformats.org/officeDocument/2006/relationships/image" Target="../media/image46.jpeg"/><Relationship Id="rId20"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hyperlink" Target="http://db2.photoresearchers.com/cgi-bin/big_preview.txt?image_iid=12275328" TargetMode="External"/><Relationship Id="rId5" Type="http://schemas.openxmlformats.org/officeDocument/2006/relationships/hyperlink" Target="http://db2.photoresearchers.com/cgi-bin/big_preview.txt?image_iid=11446763" TargetMode="External"/><Relationship Id="rId15" Type="http://schemas.openxmlformats.org/officeDocument/2006/relationships/hyperlink" Target="http://db2.photoresearchers.com/cgi-bin/big_preview.txt?image_iid=10256338" TargetMode="External"/><Relationship Id="rId10" Type="http://schemas.openxmlformats.org/officeDocument/2006/relationships/image" Target="../media/image43.jpeg"/><Relationship Id="rId19" Type="http://schemas.openxmlformats.org/officeDocument/2006/relationships/hyperlink" Target="http://db2.photoresearchers.com/cgi-bin/big_preview.txt?image_iid=11863132" TargetMode="External"/><Relationship Id="rId4" Type="http://schemas.openxmlformats.org/officeDocument/2006/relationships/image" Target="../media/image40.jpeg"/><Relationship Id="rId9" Type="http://schemas.openxmlformats.org/officeDocument/2006/relationships/hyperlink" Target="http://db2.photoresearchers.com/cgi-bin/big_preview.txt?image_iid=10988096" TargetMode="External"/><Relationship Id="rId14"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Water</a:t>
            </a:r>
            <a:endParaRPr lang="en-US" dirty="0"/>
          </a:p>
        </p:txBody>
      </p:sp>
      <p:sp>
        <p:nvSpPr>
          <p:cNvPr id="8" name="Text Placeholder 7"/>
          <p:cNvSpPr>
            <a:spLocks noGrp="1"/>
          </p:cNvSpPr>
          <p:nvPr>
            <p:ph type="body" idx="1"/>
          </p:nvPr>
        </p:nvSpPr>
        <p:spPr/>
        <p:txBody>
          <a:bodyPr>
            <a:normAutofit/>
          </a:bodyPr>
          <a:lstStyle/>
          <a:p>
            <a:r>
              <a:rPr lang="en-US" sz="2400" b="1" dirty="0" smtClean="0"/>
              <a:t>Essential </a:t>
            </a:r>
            <a:r>
              <a:rPr lang="en-US" sz="2400" b="1" dirty="0" smtClean="0">
                <a:solidFill>
                  <a:schemeClr val="accent3">
                    <a:lumMod val="50000"/>
                  </a:schemeClr>
                </a:solidFill>
              </a:rPr>
              <a:t>Questions: </a:t>
            </a:r>
            <a:r>
              <a:rPr lang="en-US" sz="2000" i="1" dirty="0" smtClean="0">
                <a:solidFill>
                  <a:schemeClr val="accent3">
                    <a:lumMod val="50000"/>
                  </a:schemeClr>
                </a:solidFill>
              </a:rPr>
              <a:t>What’s so great about water? </a:t>
            </a:r>
          </a:p>
          <a:p>
            <a:r>
              <a:rPr lang="en-US" sz="2000" dirty="0" smtClean="0">
                <a:hlinkClick r:id="rId5"/>
              </a:rPr>
              <a:t>SC.912.L.18.12</a:t>
            </a:r>
            <a:r>
              <a:rPr lang="en-US" sz="2000" dirty="0" smtClean="0"/>
              <a:t>: </a:t>
            </a:r>
            <a:r>
              <a:rPr lang="en-US" sz="1400" i="1" dirty="0" smtClean="0">
                <a:solidFill>
                  <a:schemeClr val="accent3">
                    <a:lumMod val="50000"/>
                  </a:schemeClr>
                </a:solidFill>
              </a:rPr>
              <a:t>Discuss the special properties of water that contribute to Earth's suitability as an environment for life: cohesive behavior, ability to moderate temperature, expansion upon freezing, and versatility as a solvent.</a:t>
            </a:r>
            <a:endParaRPr lang="en-US" sz="2000" i="1" dirty="0" smtClean="0">
              <a:solidFill>
                <a:schemeClr val="accent3">
                  <a:lumMod val="50000"/>
                </a:schemeClr>
              </a:solidFill>
            </a:endParaRPr>
          </a:p>
          <a:p>
            <a:endParaRPr lang="en-US" sz="2000" i="1" dirty="0" smtClean="0"/>
          </a:p>
          <a:p>
            <a:endParaRPr lang="en-US" sz="2400" i="1" dirty="0" smtClean="0"/>
          </a:p>
          <a:p>
            <a:pPr lvl="0"/>
            <a:endParaRPr lang="en-US" sz="2400" b="1" dirty="0" smtClean="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endParaRPr>
          </a:p>
          <a:p>
            <a:endParaRPr lang="en-US" dirty="0"/>
          </a:p>
        </p:txBody>
      </p:sp>
      <p:pic>
        <p:nvPicPr>
          <p:cNvPr id="11" name="Picture 10" descr="FirefoxScreenSnapz002"/>
          <p:cNvPicPr>
            <a:picLocks noChangeAspect="1" noChangeArrowheads="1"/>
          </p:cNvPicPr>
          <p:nvPr/>
        </p:nvPicPr>
        <p:blipFill>
          <a:blip r:embed="rId6" cstate="print"/>
          <a:srcRect l="2051" t="1506" r="2051" b="1506"/>
          <a:stretch>
            <a:fillRect/>
          </a:stretch>
        </p:blipFill>
        <p:spPr bwMode="auto">
          <a:xfrm>
            <a:off x="2895600" y="1143000"/>
            <a:ext cx="1575136" cy="2184949"/>
          </a:xfrm>
          <a:prstGeom prst="rect">
            <a:avLst/>
          </a:prstGeom>
          <a:noFill/>
          <a:ln w="9525">
            <a:noFill/>
            <a:miter lim="800000"/>
            <a:headEnd/>
            <a:tailEnd/>
          </a:ln>
        </p:spPr>
      </p:pic>
      <p:grpSp>
        <p:nvGrpSpPr>
          <p:cNvPr id="12" name="Group 18"/>
          <p:cNvGrpSpPr>
            <a:grpSpLocks/>
          </p:cNvGrpSpPr>
          <p:nvPr/>
        </p:nvGrpSpPr>
        <p:grpSpPr bwMode="auto">
          <a:xfrm>
            <a:off x="3886200" y="1447800"/>
            <a:ext cx="4343401" cy="1828425"/>
            <a:chOff x="1054" y="2515"/>
            <a:chExt cx="4162" cy="1780"/>
          </a:xfrm>
        </p:grpSpPr>
        <p:pic>
          <p:nvPicPr>
            <p:cNvPr id="13" name="Picture 9" descr="FirefoxScreenSnapz001"/>
            <p:cNvPicPr>
              <a:picLocks noChangeAspect="1" noChangeArrowheads="1"/>
            </p:cNvPicPr>
            <p:nvPr/>
          </p:nvPicPr>
          <p:blipFill>
            <a:blip r:embed="rId7" cstate="print"/>
            <a:srcRect l="720" t="1270" r="720" b="1270"/>
            <a:stretch>
              <a:fillRect/>
            </a:stretch>
          </p:blipFill>
          <p:spPr bwMode="auto">
            <a:xfrm>
              <a:off x="1857" y="2531"/>
              <a:ext cx="3226" cy="1764"/>
            </a:xfrm>
            <a:prstGeom prst="rect">
              <a:avLst/>
            </a:prstGeom>
            <a:noFill/>
            <a:ln w="57150">
              <a:noFill/>
              <a:miter lim="800000"/>
              <a:headEnd/>
              <a:tailEnd/>
            </a:ln>
          </p:spPr>
        </p:pic>
        <p:sp>
          <p:nvSpPr>
            <p:cNvPr id="14" name="Freeform 16"/>
            <p:cNvSpPr>
              <a:spLocks/>
            </p:cNvSpPr>
            <p:nvPr/>
          </p:nvSpPr>
          <p:spPr bwMode="auto">
            <a:xfrm>
              <a:off x="1107" y="2520"/>
              <a:ext cx="948" cy="1763"/>
            </a:xfrm>
            <a:custGeom>
              <a:avLst/>
              <a:gdLst>
                <a:gd name="T0" fmla="*/ 939 w 948"/>
                <a:gd name="T1" fmla="*/ 0 h 1763"/>
                <a:gd name="T2" fmla="*/ 0 w 948"/>
                <a:gd name="T3" fmla="*/ 939 h 1763"/>
                <a:gd name="T4" fmla="*/ 0 w 948"/>
                <a:gd name="T5" fmla="*/ 1174 h 1763"/>
                <a:gd name="T6" fmla="*/ 948 w 948"/>
                <a:gd name="T7" fmla="*/ 1763 h 1763"/>
                <a:gd name="T8" fmla="*/ 0 60000 65536"/>
                <a:gd name="T9" fmla="*/ 0 60000 65536"/>
                <a:gd name="T10" fmla="*/ 0 60000 65536"/>
                <a:gd name="T11" fmla="*/ 0 60000 65536"/>
                <a:gd name="T12" fmla="*/ 0 w 948"/>
                <a:gd name="T13" fmla="*/ 0 h 1763"/>
                <a:gd name="T14" fmla="*/ 948 w 948"/>
                <a:gd name="T15" fmla="*/ 1763 h 1763"/>
              </a:gdLst>
              <a:ahLst/>
              <a:cxnLst>
                <a:cxn ang="T8">
                  <a:pos x="T0" y="T1"/>
                </a:cxn>
                <a:cxn ang="T9">
                  <a:pos x="T2" y="T3"/>
                </a:cxn>
                <a:cxn ang="T10">
                  <a:pos x="T4" y="T5"/>
                </a:cxn>
                <a:cxn ang="T11">
                  <a:pos x="T6" y="T7"/>
                </a:cxn>
              </a:cxnLst>
              <a:rect l="T12" t="T13" r="T14" b="T15"/>
              <a:pathLst>
                <a:path w="948" h="1763">
                  <a:moveTo>
                    <a:pt x="939" y="0"/>
                  </a:moveTo>
                  <a:lnTo>
                    <a:pt x="0" y="939"/>
                  </a:lnTo>
                  <a:cubicBezTo>
                    <a:pt x="0" y="1017"/>
                    <a:pt x="0" y="1095"/>
                    <a:pt x="0" y="1174"/>
                  </a:cubicBezTo>
                  <a:lnTo>
                    <a:pt x="948" y="1763"/>
                  </a:lnTo>
                </a:path>
              </a:pathLst>
            </a:custGeom>
            <a:solidFill>
              <a:schemeClr val="bg1">
                <a:alpha val="43137"/>
              </a:schemeClr>
            </a:solidFill>
            <a:ln w="38100" cap="flat" cmpd="sng">
              <a:solidFill>
                <a:srgbClr val="000000"/>
              </a:solidFill>
              <a:prstDash val="solid"/>
              <a:round/>
              <a:headEnd/>
              <a:tailEnd/>
            </a:ln>
          </p:spPr>
          <p:txBody>
            <a:bodyPr wrap="none" anchor="ctr"/>
            <a:lstStyle/>
            <a:p>
              <a:endParaRPr lang="en-US"/>
            </a:p>
          </p:txBody>
        </p:sp>
        <p:sp>
          <p:nvSpPr>
            <p:cNvPr id="15" name="Oval 14"/>
            <p:cNvSpPr>
              <a:spLocks noChangeArrowheads="1"/>
            </p:cNvSpPr>
            <p:nvPr/>
          </p:nvSpPr>
          <p:spPr bwMode="auto">
            <a:xfrm>
              <a:off x="1054" y="3459"/>
              <a:ext cx="120" cy="235"/>
            </a:xfrm>
            <a:prstGeom prst="ellipse">
              <a:avLst/>
            </a:prstGeom>
            <a:solidFill>
              <a:srgbClr val="0040A4"/>
            </a:solidFill>
            <a:ln w="28575">
              <a:solidFill>
                <a:srgbClr val="000000"/>
              </a:solidFill>
              <a:round/>
              <a:headEnd/>
              <a:tailEnd/>
            </a:ln>
          </p:spPr>
          <p:txBody>
            <a:bodyPr wrap="none" anchor="ctr"/>
            <a:lstStyle/>
            <a:p>
              <a:endParaRPr lang="en-US"/>
            </a:p>
          </p:txBody>
        </p:sp>
        <p:sp>
          <p:nvSpPr>
            <p:cNvPr id="16" name="Freeform 17"/>
            <p:cNvSpPr>
              <a:spLocks/>
            </p:cNvSpPr>
            <p:nvPr/>
          </p:nvSpPr>
          <p:spPr bwMode="auto">
            <a:xfrm>
              <a:off x="2045" y="2515"/>
              <a:ext cx="3171" cy="1768"/>
            </a:xfrm>
            <a:custGeom>
              <a:avLst/>
              <a:gdLst>
                <a:gd name="T0" fmla="*/ 0 w 3171"/>
                <a:gd name="T1" fmla="*/ 0 h 1768"/>
                <a:gd name="T2" fmla="*/ 3171 w 3171"/>
                <a:gd name="T3" fmla="*/ 0 h 1768"/>
                <a:gd name="T4" fmla="*/ 3171 w 3171"/>
                <a:gd name="T5" fmla="*/ 1768 h 1768"/>
                <a:gd name="T6" fmla="*/ 5 w 3171"/>
                <a:gd name="T7" fmla="*/ 1768 h 1768"/>
                <a:gd name="T8" fmla="*/ 0 60000 65536"/>
                <a:gd name="T9" fmla="*/ 0 60000 65536"/>
                <a:gd name="T10" fmla="*/ 0 60000 65536"/>
                <a:gd name="T11" fmla="*/ 0 60000 65536"/>
                <a:gd name="T12" fmla="*/ 0 w 3171"/>
                <a:gd name="T13" fmla="*/ 0 h 1768"/>
                <a:gd name="T14" fmla="*/ 3171 w 3171"/>
                <a:gd name="T15" fmla="*/ 1768 h 1768"/>
              </a:gdLst>
              <a:ahLst/>
              <a:cxnLst>
                <a:cxn ang="T8">
                  <a:pos x="T0" y="T1"/>
                </a:cxn>
                <a:cxn ang="T9">
                  <a:pos x="T2" y="T3"/>
                </a:cxn>
                <a:cxn ang="T10">
                  <a:pos x="T4" y="T5"/>
                </a:cxn>
                <a:cxn ang="T11">
                  <a:pos x="T6" y="T7"/>
                </a:cxn>
              </a:cxnLst>
              <a:rect l="T12" t="T13" r="T14" b="T15"/>
              <a:pathLst>
                <a:path w="3171" h="1768">
                  <a:moveTo>
                    <a:pt x="0" y="0"/>
                  </a:moveTo>
                  <a:lnTo>
                    <a:pt x="3171" y="0"/>
                  </a:lnTo>
                  <a:lnTo>
                    <a:pt x="3171" y="1768"/>
                  </a:lnTo>
                  <a:lnTo>
                    <a:pt x="5" y="1768"/>
                  </a:lnTo>
                </a:path>
              </a:pathLst>
            </a:custGeom>
            <a:noFill/>
            <a:ln w="38100" cap="flat" cmpd="sng">
              <a:solidFill>
                <a:srgbClr val="000000"/>
              </a:solidFill>
              <a:prstDash val="solid"/>
              <a:round/>
              <a:headEnd/>
              <a:tailEnd/>
            </a:ln>
          </p:spPr>
          <p:txBody>
            <a:bodyPr wrap="none" anchor="ctr"/>
            <a:lstStyle/>
            <a:p>
              <a:endParaRPr lang="en-US"/>
            </a:p>
          </p:txBody>
        </p:sp>
      </p:grpSp>
      <p:sp>
        <p:nvSpPr>
          <p:cNvPr id="10" name="TextBox 9"/>
          <p:cNvSpPr txBox="1"/>
          <p:nvPr/>
        </p:nvSpPr>
        <p:spPr>
          <a:xfrm>
            <a:off x="466477" y="5257800"/>
            <a:ext cx="8182048" cy="646331"/>
          </a:xfrm>
          <a:prstGeom prst="rect">
            <a:avLst/>
          </a:prstGeom>
          <a:noFill/>
          <a:ln w="38100">
            <a:solidFill>
              <a:schemeClr val="tx1"/>
            </a:solidFill>
          </a:ln>
        </p:spPr>
        <p:txBody>
          <a:bodyPr wrap="none" rtlCol="0">
            <a:spAutoFit/>
          </a:bodyPr>
          <a:lstStyle/>
          <a:p>
            <a:pPr algn="ctr"/>
            <a:r>
              <a:rPr lang="en-US" dirty="0" smtClean="0"/>
              <a:t>Drs. Ann Williams &amp; Heather </a:t>
            </a:r>
            <a:r>
              <a:rPr lang="en-US" dirty="0" err="1" smtClean="0"/>
              <a:t>Masonjones</a:t>
            </a:r>
            <a:r>
              <a:rPr lang="en-US" dirty="0" smtClean="0"/>
              <a:t>, Associate Professors of Biology, UT</a:t>
            </a:r>
          </a:p>
          <a:p>
            <a:pPr algn="ctr"/>
            <a:r>
              <a:rPr lang="en-US" dirty="0" smtClean="0"/>
              <a:t>Sawyer </a:t>
            </a:r>
            <a:r>
              <a:rPr lang="en-US" dirty="0" err="1" smtClean="0"/>
              <a:t>Masonjones</a:t>
            </a:r>
            <a:r>
              <a:rPr lang="en-US" dirty="0" smtClean="0"/>
              <a:t> – University of Florida undergraduate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76600" y="1066800"/>
            <a:ext cx="2362200" cy="1200329"/>
          </a:xfrm>
          <a:prstGeom prst="rect">
            <a:avLst/>
          </a:prstGeom>
          <a:solidFill>
            <a:srgbClr val="FFFF00"/>
          </a:solidFill>
          <a:ln w="76200">
            <a:solidFill>
              <a:schemeClr val="tx1"/>
            </a:solidFill>
            <a:miter lim="800000"/>
            <a:headEnd/>
            <a:tailEnd/>
          </a:ln>
        </p:spPr>
        <p:txBody>
          <a:bodyPr>
            <a:spAutoFit/>
          </a:bodyPr>
          <a:lstStyle/>
          <a:p>
            <a:pPr algn="ctr"/>
            <a:r>
              <a:rPr lang="en-US" b="1" u="sng" dirty="0" smtClean="0"/>
              <a:t>Water Activity</a:t>
            </a:r>
            <a:endParaRPr lang="en-US" b="1" u="sng" dirty="0"/>
          </a:p>
          <a:p>
            <a:pPr algn="ctr"/>
            <a:r>
              <a:rPr lang="en-US" b="1" dirty="0"/>
              <a:t>Part </a:t>
            </a:r>
            <a:r>
              <a:rPr lang="en-US" b="1" dirty="0" smtClean="0"/>
              <a:t>1:  Activity  Assemble a water molecule</a:t>
            </a:r>
            <a:endParaRPr lang="en-US" b="1" dirty="0"/>
          </a:p>
        </p:txBody>
      </p:sp>
      <p:sp>
        <p:nvSpPr>
          <p:cNvPr id="3" name="TextBox 2"/>
          <p:cNvSpPr txBox="1"/>
          <p:nvPr/>
        </p:nvSpPr>
        <p:spPr>
          <a:xfrm>
            <a:off x="23988" y="3048000"/>
            <a:ext cx="8908208" cy="2308324"/>
          </a:xfrm>
          <a:prstGeom prst="rect">
            <a:avLst/>
          </a:prstGeom>
          <a:noFill/>
        </p:spPr>
        <p:txBody>
          <a:bodyPr wrap="none" rtlCol="0">
            <a:spAutoFit/>
          </a:bodyPr>
          <a:lstStyle/>
          <a:p>
            <a:pPr algn="ctr"/>
            <a:r>
              <a:rPr lang="en-US" b="1" u="sng" dirty="0" smtClean="0"/>
              <a:t>Within your Group</a:t>
            </a:r>
          </a:p>
          <a:p>
            <a:pPr algn="ctr"/>
            <a:endParaRPr lang="en-US" b="1" dirty="0"/>
          </a:p>
          <a:p>
            <a:pPr algn="ctr"/>
            <a:r>
              <a:rPr lang="en-US" b="1" dirty="0" smtClean="0"/>
              <a:t>Spend some time exploring the water kits by creating the water molecules</a:t>
            </a:r>
          </a:p>
          <a:p>
            <a:pPr algn="ctr"/>
            <a:r>
              <a:rPr lang="en-US" b="1" dirty="0" smtClean="0"/>
              <a:t> following Activity on Page 2-3 (Student version)</a:t>
            </a:r>
          </a:p>
          <a:p>
            <a:pPr algn="ctr"/>
            <a:endParaRPr lang="en-US" b="1" dirty="0"/>
          </a:p>
          <a:p>
            <a:pPr algn="ctr"/>
            <a:endParaRPr lang="en-US" b="1" dirty="0" smtClean="0"/>
          </a:p>
          <a:p>
            <a:pPr algn="ctr"/>
            <a:r>
              <a:rPr lang="en-US" b="1" dirty="0" smtClean="0"/>
              <a:t>Also, use the flip cards to further explore how the </a:t>
            </a:r>
          </a:p>
          <a:p>
            <a:pPr algn="ctr"/>
            <a:r>
              <a:rPr lang="en-US" b="1" dirty="0" smtClean="0"/>
              <a:t>water kit can be used in your classroom</a:t>
            </a:r>
            <a:endParaRPr lang="en-US" b="1" dirty="0"/>
          </a:p>
        </p:txBody>
      </p:sp>
      <p:grpSp>
        <p:nvGrpSpPr>
          <p:cNvPr id="4" name="Group 3"/>
          <p:cNvGrpSpPr/>
          <p:nvPr/>
        </p:nvGrpSpPr>
        <p:grpSpPr>
          <a:xfrm>
            <a:off x="104672" y="1046747"/>
            <a:ext cx="2529624" cy="1506964"/>
            <a:chOff x="104671" y="3705982"/>
            <a:chExt cx="4591247" cy="2449182"/>
          </a:xfrm>
        </p:grpSpPr>
        <p:sp>
          <p:nvSpPr>
            <p:cNvPr id="5" name="Rectangle 4"/>
            <p:cNvSpPr/>
            <p:nvPr/>
          </p:nvSpPr>
          <p:spPr>
            <a:xfrm>
              <a:off x="572673" y="5785832"/>
              <a:ext cx="4123245" cy="369332"/>
            </a:xfrm>
            <a:prstGeom prst="rect">
              <a:avLst/>
            </a:prstGeom>
          </p:spPr>
          <p:txBody>
            <a:bodyPr wrap="none">
              <a:spAutoFit/>
            </a:bodyPr>
            <a:lstStyle/>
            <a:p>
              <a:r>
                <a:rPr lang="en-US" dirty="0"/>
                <a:t>http://www.3dmoleculardesigns.com/</a:t>
              </a:r>
            </a:p>
          </p:txBody>
        </p:sp>
        <p:pic>
          <p:nvPicPr>
            <p:cNvPr id="6" name="Picture 2" descr="http://www.3dmoleculardesigns.com/images/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1" y="4414232"/>
              <a:ext cx="4482353"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19200" y="3705982"/>
              <a:ext cx="1346844" cy="369332"/>
            </a:xfrm>
            <a:prstGeom prst="rect">
              <a:avLst/>
            </a:prstGeom>
            <a:noFill/>
          </p:spPr>
          <p:txBody>
            <a:bodyPr wrap="none" rtlCol="0">
              <a:spAutoFit/>
            </a:bodyPr>
            <a:lstStyle/>
            <a:p>
              <a:r>
                <a:rPr lang="en-US" b="1" u="sng" dirty="0" smtClean="0"/>
                <a:t>Water Kit</a:t>
              </a:r>
              <a:endParaRPr lang="en-US" b="1" u="sng" dirty="0"/>
            </a:p>
          </p:txBody>
        </p:sp>
      </p:grpSp>
    </p:spTree>
    <p:extLst>
      <p:ext uri="{BB962C8B-B14F-4D97-AF65-F5344CB8AC3E}">
        <p14:creationId xmlns:p14="http://schemas.microsoft.com/office/powerpoint/2010/main" val="322324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71341" y="1371600"/>
            <a:ext cx="8534400" cy="6172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Clr>
                <a:srgbClr val="339933"/>
              </a:buClr>
            </a:pPr>
            <a:r>
              <a:rPr lang="en-US" altLang="en-US" b="1" dirty="0" smtClean="0">
                <a:solidFill>
                  <a:srgbClr val="000000"/>
                </a:solidFill>
              </a:rPr>
              <a:t>Electronegativity=</a:t>
            </a:r>
            <a:endParaRPr lang="en-US" altLang="en-US" dirty="0" smtClean="0">
              <a:solidFill>
                <a:srgbClr val="000000"/>
              </a:solidFill>
            </a:endParaRPr>
          </a:p>
          <a:p>
            <a:pPr>
              <a:buClr>
                <a:srgbClr val="339933"/>
              </a:buClr>
            </a:pPr>
            <a:r>
              <a:rPr lang="en-US" altLang="en-US" b="1" dirty="0" smtClean="0">
                <a:solidFill>
                  <a:srgbClr val="000000"/>
                </a:solidFill>
              </a:rPr>
              <a:t>Nonpolar covalent bond</a:t>
            </a:r>
            <a:r>
              <a:rPr lang="en-US" altLang="en-US" dirty="0" smtClean="0">
                <a:solidFill>
                  <a:srgbClr val="000000"/>
                </a:solidFill>
              </a:rPr>
              <a:t> = equally shared electrons</a:t>
            </a:r>
          </a:p>
          <a:p>
            <a:pPr>
              <a:buClr>
                <a:srgbClr val="339933"/>
              </a:buClr>
              <a:buFontTx/>
              <a:buNone/>
            </a:pPr>
            <a:r>
              <a:rPr lang="en-US" altLang="en-US" dirty="0" smtClean="0">
                <a:solidFill>
                  <a:srgbClr val="000000"/>
                </a:solidFill>
              </a:rPr>
              <a:t>	-molecules of one element</a:t>
            </a:r>
          </a:p>
          <a:p>
            <a:pPr>
              <a:buClr>
                <a:srgbClr val="339933"/>
              </a:buClr>
              <a:buFontTx/>
              <a:buNone/>
            </a:pPr>
            <a:r>
              <a:rPr lang="en-US" altLang="en-US" dirty="0" smtClean="0">
                <a:solidFill>
                  <a:srgbClr val="000000"/>
                </a:solidFill>
              </a:rPr>
              <a:t>	-examples: </a:t>
            </a:r>
            <a:endParaRPr lang="en-US" altLang="en-US" baseline="-25000" dirty="0" smtClean="0">
              <a:solidFill>
                <a:srgbClr val="000000"/>
              </a:solidFill>
            </a:endParaRPr>
          </a:p>
          <a:p>
            <a:pPr>
              <a:buClr>
                <a:srgbClr val="339933"/>
              </a:buClr>
            </a:pPr>
            <a:r>
              <a:rPr lang="en-US" altLang="en-US" b="1" dirty="0" smtClean="0">
                <a:solidFill>
                  <a:srgbClr val="000000"/>
                </a:solidFill>
              </a:rPr>
              <a:t>Polar covalent bond</a:t>
            </a:r>
            <a:r>
              <a:rPr lang="en-US" altLang="en-US" dirty="0" smtClean="0">
                <a:solidFill>
                  <a:srgbClr val="000000"/>
                </a:solidFill>
              </a:rPr>
              <a:t> – unequally shared electrons </a:t>
            </a:r>
          </a:p>
          <a:p>
            <a:pPr>
              <a:buClr>
                <a:srgbClr val="339933"/>
              </a:buClr>
            </a:pPr>
            <a:endParaRPr lang="en-US" altLang="en-US" dirty="0" smtClean="0">
              <a:solidFill>
                <a:srgbClr val="000000"/>
              </a:solidFill>
            </a:endParaRPr>
          </a:p>
        </p:txBody>
      </p:sp>
      <p:sp>
        <p:nvSpPr>
          <p:cNvPr id="3" name="TextBox 2"/>
          <p:cNvSpPr txBox="1"/>
          <p:nvPr/>
        </p:nvSpPr>
        <p:spPr>
          <a:xfrm>
            <a:off x="1230310" y="695980"/>
            <a:ext cx="6800260" cy="523220"/>
          </a:xfrm>
          <a:prstGeom prst="rect">
            <a:avLst/>
          </a:prstGeom>
          <a:noFill/>
        </p:spPr>
        <p:txBody>
          <a:bodyPr wrap="none" rtlCol="0">
            <a:spAutoFit/>
          </a:bodyPr>
          <a:lstStyle/>
          <a:p>
            <a:r>
              <a:rPr lang="en-US" sz="2800" b="1" u="sng" dirty="0" smtClean="0"/>
              <a:t>Part 2:  Electronegativity &amp; Bonding</a:t>
            </a:r>
            <a:endParaRPr lang="en-US" sz="2800" b="1" u="sng"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irc_mi" descr="http://faculty.sdmiramar.edu/fgarces/zCourse/All_Year/Ch100_MM/aMy_FileLec/04MM_LecNotes_Ch100/05_CompoundBonding/504_Polarity/504_pic/ENTable.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124200" y="4457700"/>
            <a:ext cx="4762500" cy="1895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657600" y="647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Arial" pitchFamily="34" charset="0"/>
                <a:ea typeface="Calibri" pitchFamily="34" charset="0"/>
                <a:cs typeface="Times New Roman" pitchFamily="18" charset="0"/>
                <a:hlinkClick r:id="rId5"/>
              </a:rPr>
              <a:t>ENTable.gif</a:t>
            </a:r>
            <a:r>
              <a:rPr kumimoji="0" lang="en-US"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000" b="0" i="0" u="none" strike="noStrike" cap="none" normalizeH="0" baseline="0" dirty="0" smtClean="0">
                <a:ln>
                  <a:noFill/>
                </a:ln>
                <a:solidFill>
                  <a:srgbClr val="0000FF"/>
                </a:solidFill>
                <a:effectLst/>
                <a:latin typeface="Arial" pitchFamily="34" charset="0"/>
                <a:ea typeface="Calibri" pitchFamily="34" charset="0"/>
                <a:cs typeface="Times New Roman" pitchFamily="18" charset="0"/>
                <a:hlinkClick r:id="rId5"/>
              </a:rPr>
              <a:t>faculty.sdmiramar.edu</a:t>
            </a:r>
            <a:r>
              <a:rPr kumimoji="0" lang="en-US" sz="9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24263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3.gstatic.com/images?q=tbn:ANd9GcSl4XMoYeP8gvSqlX0_iCSHD8sqMJGL1VW_vCZrnc7fNcdtQYsK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95537"/>
            <a:ext cx="3792240" cy="212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5000" y="914400"/>
            <a:ext cx="5803191" cy="1200329"/>
          </a:xfrm>
          <a:prstGeom prst="rect">
            <a:avLst/>
          </a:prstGeom>
          <a:noFill/>
        </p:spPr>
        <p:txBody>
          <a:bodyPr wrap="none" rtlCol="0">
            <a:spAutoFit/>
          </a:bodyPr>
          <a:lstStyle/>
          <a:p>
            <a:pPr algn="ctr"/>
            <a:r>
              <a:rPr lang="en-US" b="1" dirty="0" smtClean="0"/>
              <a:t>Tug of war – With These Guys??</a:t>
            </a:r>
          </a:p>
          <a:p>
            <a:pPr algn="ctr"/>
            <a:r>
              <a:rPr lang="en-US" b="1" dirty="0" smtClean="0"/>
              <a:t>Who will win?</a:t>
            </a:r>
          </a:p>
          <a:p>
            <a:pPr algn="ctr"/>
            <a:r>
              <a:rPr lang="en-US" b="1" dirty="0" smtClean="0"/>
              <a:t>Connection to sharing versus stealing electrons</a:t>
            </a:r>
          </a:p>
          <a:p>
            <a:pPr algn="ctr"/>
            <a:r>
              <a:rPr lang="en-US" b="1" dirty="0" smtClean="0"/>
              <a:t>Covalent vs. Ionic bonds</a:t>
            </a:r>
            <a:endParaRPr lang="en-US" b="1"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25" name="irc_mi" descr="http://gunnston.com/wp-content/uploads/2012/12/andre-the-giant.jpe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715000" y="2395536"/>
            <a:ext cx="1476375" cy="2295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5715000" y="4876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Arial" pitchFamily="34" charset="0"/>
                <a:ea typeface="Calibri" pitchFamily="34" charset="0"/>
                <a:cs typeface="Times New Roman" pitchFamily="18" charset="0"/>
                <a:hlinkClick r:id="rId6"/>
              </a:rPr>
              <a:t>gunnston.com</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420266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bwMode="auto">
          <a:xfrm>
            <a:off x="381000" y="800100"/>
            <a:ext cx="8534400" cy="617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339933"/>
              </a:buClr>
            </a:pPr>
            <a:r>
              <a:rPr lang="en-US" altLang="en-US" b="1" dirty="0" smtClean="0">
                <a:solidFill>
                  <a:srgbClr val="000000"/>
                </a:solidFill>
              </a:rPr>
              <a:t>Electronegativity’s Connection to Water!</a:t>
            </a:r>
            <a:endParaRPr lang="en-US" altLang="en-US" dirty="0" smtClean="0">
              <a:solidFill>
                <a:srgbClr val="000000"/>
              </a:solidFill>
            </a:endParaRPr>
          </a:p>
          <a:p>
            <a:pPr>
              <a:buClr>
                <a:srgbClr val="339933"/>
              </a:buClr>
            </a:pPr>
            <a:endParaRPr lang="en-US" altLang="en-US" dirty="0" smtClean="0">
              <a:solidFill>
                <a:srgbClr val="000000"/>
              </a:solidFill>
            </a:endParaRPr>
          </a:p>
        </p:txBody>
      </p:sp>
      <p:sp>
        <p:nvSpPr>
          <p:cNvPr id="27651" name="Rectangle 4"/>
          <p:cNvSpPr>
            <a:spLocks noChangeArrowheads="1"/>
          </p:cNvSpPr>
          <p:nvPr/>
        </p:nvSpPr>
        <p:spPr bwMode="auto">
          <a:xfrm>
            <a:off x="5622501" y="4114800"/>
            <a:ext cx="876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500" b="1" dirty="0"/>
              <a:t>Fig. 2.13</a:t>
            </a:r>
          </a:p>
        </p:txBody>
      </p:sp>
      <p:pic>
        <p:nvPicPr>
          <p:cNvPr id="276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752600"/>
            <a:ext cx="317658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845593" y="5257800"/>
            <a:ext cx="2776907" cy="1200329"/>
          </a:xfrm>
          <a:prstGeom prst="rect">
            <a:avLst/>
          </a:prstGeom>
          <a:solidFill>
            <a:srgbClr val="FFFF00"/>
          </a:solidFill>
          <a:ln w="76200">
            <a:solidFill>
              <a:schemeClr val="tx1"/>
            </a:solidFill>
            <a:miter lim="800000"/>
            <a:headEnd/>
            <a:tailEnd/>
          </a:ln>
        </p:spPr>
        <p:txBody>
          <a:bodyPr wrap="square">
            <a:spAutoFit/>
          </a:bodyPr>
          <a:lstStyle/>
          <a:p>
            <a:pPr algn="ctr"/>
            <a:r>
              <a:rPr lang="en-US" b="1" u="sng" dirty="0" smtClean="0"/>
              <a:t>Water Activity</a:t>
            </a:r>
            <a:endParaRPr lang="en-US" b="1" u="sng" dirty="0"/>
          </a:p>
          <a:p>
            <a:pPr algn="ctr"/>
            <a:r>
              <a:rPr lang="en-US" b="1" dirty="0"/>
              <a:t>Part 2</a:t>
            </a:r>
            <a:r>
              <a:rPr lang="en-US" b="1" dirty="0" smtClean="0"/>
              <a:t>:  Electronegativity </a:t>
            </a:r>
          </a:p>
          <a:p>
            <a:pPr algn="ctr"/>
            <a:r>
              <a:rPr lang="en-US" b="1" dirty="0" smtClean="0"/>
              <a:t>Molecular Twister Kit</a:t>
            </a:r>
            <a:endParaRPr lang="en-US" b="1" dirty="0"/>
          </a:p>
        </p:txBody>
      </p:sp>
    </p:spTree>
    <p:extLst>
      <p:ext uri="{BB962C8B-B14F-4D97-AF65-F5344CB8AC3E}">
        <p14:creationId xmlns:p14="http://schemas.microsoft.com/office/powerpoint/2010/main" val="464128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543800" cy="523220"/>
          </a:xfrm>
          <a:prstGeom prst="rect">
            <a:avLst/>
          </a:prstGeom>
          <a:noFill/>
        </p:spPr>
        <p:txBody>
          <a:bodyPr wrap="square" rtlCol="0">
            <a:spAutoFit/>
          </a:bodyPr>
          <a:lstStyle/>
          <a:p>
            <a:r>
              <a:rPr lang="en-US" sz="2800" b="1" dirty="0" smtClean="0"/>
              <a:t>Part 2B)  Let’s Review Atoms &amp; Bonds</a:t>
            </a:r>
            <a:endParaRPr lang="en-US" sz="2800" b="1" dirty="0"/>
          </a:p>
        </p:txBody>
      </p:sp>
      <p:pic>
        <p:nvPicPr>
          <p:cNvPr id="3" name="Picture 8"/>
          <p:cNvPicPr>
            <a:picLocks noChangeAspect="1" noChangeArrowheads="1"/>
          </p:cNvPicPr>
          <p:nvPr/>
        </p:nvPicPr>
        <p:blipFill>
          <a:blip r:embed="rId3">
            <a:extLst>
              <a:ext uri="{28A0092B-C50C-407E-A947-70E740481C1C}">
                <a14:useLocalDpi xmlns:a14="http://schemas.microsoft.com/office/drawing/2010/main" val="0"/>
              </a:ext>
            </a:extLst>
          </a:blip>
          <a:srcRect r="7492" b="3000"/>
          <a:stretch>
            <a:fillRect/>
          </a:stretch>
        </p:blipFill>
        <p:spPr bwMode="auto">
          <a:xfrm>
            <a:off x="2819400" y="1143000"/>
            <a:ext cx="3455988" cy="473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55041" y="6216134"/>
            <a:ext cx="6184706" cy="369332"/>
          </a:xfrm>
          <a:prstGeom prst="rect">
            <a:avLst/>
          </a:prstGeom>
          <a:noFill/>
        </p:spPr>
        <p:txBody>
          <a:bodyPr wrap="none" rtlCol="0">
            <a:spAutoFit/>
          </a:bodyPr>
          <a:lstStyle/>
          <a:p>
            <a:r>
              <a:rPr lang="en-US" dirty="0" smtClean="0"/>
              <a:t>Atoms                         Elements                                Compounds</a:t>
            </a:r>
            <a:endParaRPr lang="en-US" dirty="0"/>
          </a:p>
        </p:txBody>
      </p:sp>
      <p:sp>
        <p:nvSpPr>
          <p:cNvPr id="5" name="Right Arrow 4"/>
          <p:cNvSpPr/>
          <p:nvPr/>
        </p:nvSpPr>
        <p:spPr>
          <a:xfrm>
            <a:off x="2743200" y="6292334"/>
            <a:ext cx="3810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257800" y="6292334"/>
            <a:ext cx="3810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097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667000" y="457200"/>
            <a:ext cx="3132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3200"/>
              <a:t>What is an Atom?</a:t>
            </a:r>
          </a:p>
        </p:txBody>
      </p:sp>
      <p:pic>
        <p:nvPicPr>
          <p:cNvPr id="3075" name="Picture 6"/>
          <p:cNvPicPr>
            <a:picLocks noChangeAspect="1" noChangeArrowheads="1"/>
          </p:cNvPicPr>
          <p:nvPr/>
        </p:nvPicPr>
        <p:blipFill>
          <a:blip r:embed="rId3">
            <a:extLst>
              <a:ext uri="{28A0092B-C50C-407E-A947-70E740481C1C}">
                <a14:useLocalDpi xmlns:a14="http://schemas.microsoft.com/office/drawing/2010/main" val="0"/>
              </a:ext>
            </a:extLst>
          </a:blip>
          <a:srcRect l="1189" t="1190" r="29724" b="4762"/>
          <a:stretch>
            <a:fillRect/>
          </a:stretch>
        </p:blipFill>
        <p:spPr bwMode="auto">
          <a:xfrm>
            <a:off x="1905000" y="1831975"/>
            <a:ext cx="4667250"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7"/>
          <p:cNvSpPr>
            <a:spLocks noChangeArrowheads="1"/>
          </p:cNvSpPr>
          <p:nvPr/>
        </p:nvSpPr>
        <p:spPr bwMode="auto">
          <a:xfrm>
            <a:off x="3648075" y="1884363"/>
            <a:ext cx="8731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90000"/>
              </a:lnSpc>
            </a:pPr>
            <a:r>
              <a:rPr lang="en-US" sz="1400" b="1">
                <a:latin typeface="Arial" pitchFamily="34" charset="0"/>
              </a:rPr>
              <a:t>Nucleus</a:t>
            </a:r>
            <a:endParaRPr lang="en-US" sz="1400" b="1" i="1">
              <a:latin typeface="Arial" pitchFamily="34" charset="0"/>
            </a:endParaRPr>
          </a:p>
        </p:txBody>
      </p:sp>
      <p:sp>
        <p:nvSpPr>
          <p:cNvPr id="3077" name="Line 8"/>
          <p:cNvSpPr>
            <a:spLocks noChangeShapeType="1"/>
          </p:cNvSpPr>
          <p:nvPr/>
        </p:nvSpPr>
        <p:spPr bwMode="auto">
          <a:xfrm flipV="1">
            <a:off x="2765425" y="2014538"/>
            <a:ext cx="841375" cy="5159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8" name="Line 9"/>
          <p:cNvSpPr>
            <a:spLocks noChangeShapeType="1"/>
          </p:cNvSpPr>
          <p:nvPr/>
        </p:nvSpPr>
        <p:spPr bwMode="auto">
          <a:xfrm flipH="1" flipV="1">
            <a:off x="4506913" y="2014538"/>
            <a:ext cx="1022350" cy="5159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9" name="Rectangle 10"/>
          <p:cNvSpPr>
            <a:spLocks noChangeArrowheads="1"/>
          </p:cNvSpPr>
          <p:nvPr/>
        </p:nvSpPr>
        <p:spPr bwMode="auto">
          <a:xfrm>
            <a:off x="5330825" y="3984625"/>
            <a:ext cx="1866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latin typeface="Arial" pitchFamily="34" charset="0"/>
              </a:rPr>
              <a:t>Cloud of negative</a:t>
            </a:r>
          </a:p>
          <a:p>
            <a:r>
              <a:rPr lang="en-US" sz="1400" b="1">
                <a:latin typeface="Arial" pitchFamily="34" charset="0"/>
              </a:rPr>
              <a:t>charge (2 electrons)</a:t>
            </a:r>
          </a:p>
        </p:txBody>
      </p:sp>
      <p:sp>
        <p:nvSpPr>
          <p:cNvPr id="3080" name="Rectangle 11"/>
          <p:cNvSpPr>
            <a:spLocks noChangeArrowheads="1"/>
          </p:cNvSpPr>
          <p:nvPr/>
        </p:nvSpPr>
        <p:spPr bwMode="auto">
          <a:xfrm>
            <a:off x="3403600" y="3298825"/>
            <a:ext cx="4000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latin typeface="Arial" pitchFamily="34" charset="0"/>
              </a:rPr>
              <a:t>(a)</a:t>
            </a:r>
          </a:p>
        </p:txBody>
      </p:sp>
      <p:sp>
        <p:nvSpPr>
          <p:cNvPr id="3081" name="Rectangle 12"/>
          <p:cNvSpPr>
            <a:spLocks noChangeArrowheads="1"/>
          </p:cNvSpPr>
          <p:nvPr/>
        </p:nvSpPr>
        <p:spPr bwMode="auto">
          <a:xfrm>
            <a:off x="4422775" y="3813175"/>
            <a:ext cx="409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latin typeface="Arial" pitchFamily="34" charset="0"/>
              </a:rPr>
              <a:t>(b)</a:t>
            </a:r>
          </a:p>
        </p:txBody>
      </p:sp>
      <p:sp>
        <p:nvSpPr>
          <p:cNvPr id="3082" name="Line 13"/>
          <p:cNvSpPr>
            <a:spLocks noChangeShapeType="1"/>
          </p:cNvSpPr>
          <p:nvPr/>
        </p:nvSpPr>
        <p:spPr bwMode="auto">
          <a:xfrm flipH="1" flipV="1">
            <a:off x="6019800" y="3813175"/>
            <a:ext cx="184150" cy="1841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3" name="Rectangle 14"/>
          <p:cNvSpPr>
            <a:spLocks noChangeArrowheads="1"/>
          </p:cNvSpPr>
          <p:nvPr/>
        </p:nvSpPr>
        <p:spPr bwMode="auto">
          <a:xfrm>
            <a:off x="3932238" y="4551363"/>
            <a:ext cx="2825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latin typeface="Arial" pitchFamily="34" charset="0"/>
              </a:rPr>
              <a:t>2</a:t>
            </a:r>
          </a:p>
        </p:txBody>
      </p:sp>
      <p:sp>
        <p:nvSpPr>
          <p:cNvPr id="3084" name="Rectangle 15"/>
          <p:cNvSpPr>
            <a:spLocks noChangeArrowheads="1"/>
          </p:cNvSpPr>
          <p:nvPr/>
        </p:nvSpPr>
        <p:spPr bwMode="auto">
          <a:xfrm>
            <a:off x="4579938" y="4551363"/>
            <a:ext cx="8540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latin typeface="Arial" pitchFamily="34" charset="0"/>
              </a:rPr>
              <a:t>Protons</a:t>
            </a:r>
          </a:p>
        </p:txBody>
      </p:sp>
      <p:sp>
        <p:nvSpPr>
          <p:cNvPr id="3085" name="Rectangle 16"/>
          <p:cNvSpPr>
            <a:spLocks noChangeArrowheads="1"/>
          </p:cNvSpPr>
          <p:nvPr/>
        </p:nvSpPr>
        <p:spPr bwMode="auto">
          <a:xfrm>
            <a:off x="3932238" y="5097463"/>
            <a:ext cx="2825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latin typeface="Arial" pitchFamily="34" charset="0"/>
              </a:rPr>
              <a:t>2</a:t>
            </a:r>
            <a:endParaRPr lang="en-US" sz="1400" b="1" i="1">
              <a:latin typeface="Arial" pitchFamily="34" charset="0"/>
            </a:endParaRPr>
          </a:p>
        </p:txBody>
      </p:sp>
      <p:sp>
        <p:nvSpPr>
          <p:cNvPr id="3086" name="Rectangle 17"/>
          <p:cNvSpPr>
            <a:spLocks noChangeArrowheads="1"/>
          </p:cNvSpPr>
          <p:nvPr/>
        </p:nvSpPr>
        <p:spPr bwMode="auto">
          <a:xfrm>
            <a:off x="4556125" y="5086350"/>
            <a:ext cx="9620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latin typeface="Arial" pitchFamily="34" charset="0"/>
              </a:rPr>
              <a:t>Neutrons</a:t>
            </a:r>
            <a:endParaRPr lang="en-US" sz="1400" b="1" i="1">
              <a:latin typeface="Arial" pitchFamily="34" charset="0"/>
            </a:endParaRPr>
          </a:p>
        </p:txBody>
      </p:sp>
      <p:sp>
        <p:nvSpPr>
          <p:cNvPr id="3087" name="Rectangle 18"/>
          <p:cNvSpPr>
            <a:spLocks noChangeArrowheads="1"/>
          </p:cNvSpPr>
          <p:nvPr/>
        </p:nvSpPr>
        <p:spPr bwMode="auto">
          <a:xfrm>
            <a:off x="3932238" y="5583238"/>
            <a:ext cx="2825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latin typeface="Arial" pitchFamily="34" charset="0"/>
              </a:rPr>
              <a:t>2</a:t>
            </a:r>
            <a:endParaRPr lang="en-US" sz="1400" b="1" i="1">
              <a:latin typeface="Arial" pitchFamily="34" charset="0"/>
            </a:endParaRPr>
          </a:p>
        </p:txBody>
      </p:sp>
      <p:sp>
        <p:nvSpPr>
          <p:cNvPr id="3088" name="Rectangle 19"/>
          <p:cNvSpPr>
            <a:spLocks noChangeArrowheads="1"/>
          </p:cNvSpPr>
          <p:nvPr/>
        </p:nvSpPr>
        <p:spPr bwMode="auto">
          <a:xfrm>
            <a:off x="4541838" y="5572125"/>
            <a:ext cx="9921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latin typeface="Arial" pitchFamily="34" charset="0"/>
                <a:sym typeface="Symbol" pitchFamily="18" charset="2"/>
              </a:rPr>
              <a:t>Electrons</a:t>
            </a:r>
          </a:p>
        </p:txBody>
      </p:sp>
      <p:sp>
        <p:nvSpPr>
          <p:cNvPr id="3089" name="AutoShape 20"/>
          <p:cNvSpPr>
            <a:spLocks/>
          </p:cNvSpPr>
          <p:nvPr/>
        </p:nvSpPr>
        <p:spPr bwMode="auto">
          <a:xfrm rot="-5372410" flipH="1" flipV="1">
            <a:off x="2672556" y="2315369"/>
            <a:ext cx="122238" cy="552450"/>
          </a:xfrm>
          <a:prstGeom prst="leftBracket">
            <a:avLst>
              <a:gd name="adj" fmla="val 71412"/>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0" name="AutoShape 21"/>
          <p:cNvSpPr>
            <a:spLocks/>
          </p:cNvSpPr>
          <p:nvPr/>
        </p:nvSpPr>
        <p:spPr bwMode="auto">
          <a:xfrm rot="-5372410" flipH="1" flipV="1">
            <a:off x="5436394" y="2315369"/>
            <a:ext cx="122238" cy="552450"/>
          </a:xfrm>
          <a:prstGeom prst="leftBracket">
            <a:avLst>
              <a:gd name="adj" fmla="val 71412"/>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1" name="Text Box 22"/>
          <p:cNvSpPr txBox="1">
            <a:spLocks noChangeArrowheads="1"/>
          </p:cNvSpPr>
          <p:nvPr/>
        </p:nvSpPr>
        <p:spPr bwMode="auto">
          <a:xfrm>
            <a:off x="6019800" y="5638800"/>
            <a:ext cx="170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r"/>
            <a:r>
              <a:rPr lang="en-US" sz="1200">
                <a:latin typeface="Times New Roman" pitchFamily="18" charset="0"/>
              </a:rPr>
              <a:t>Figure 2.5 - Helium</a:t>
            </a:r>
          </a:p>
        </p:txBody>
      </p:sp>
    </p:spTree>
    <p:extLst>
      <p:ext uri="{BB962C8B-B14F-4D97-AF65-F5344CB8AC3E}">
        <p14:creationId xmlns:p14="http://schemas.microsoft.com/office/powerpoint/2010/main" val="168321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Line 5"/>
          <p:cNvSpPr>
            <a:spLocks noChangeShapeType="1"/>
          </p:cNvSpPr>
          <p:nvPr/>
        </p:nvSpPr>
        <p:spPr bwMode="auto">
          <a:xfrm>
            <a:off x="304800" y="1447800"/>
            <a:ext cx="8458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14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46238"/>
            <a:ext cx="5114925"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2438400" y="609600"/>
            <a:ext cx="38908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n-US" dirty="0"/>
              <a:t>Atoms make up elements (92</a:t>
            </a:r>
            <a:r>
              <a:rPr lang="en-US" dirty="0" smtClean="0"/>
              <a:t>)</a:t>
            </a:r>
          </a:p>
          <a:p>
            <a:pPr algn="ctr"/>
            <a:r>
              <a:rPr lang="en-US" dirty="0" smtClean="0"/>
              <a:t>What is an element?</a:t>
            </a:r>
            <a:endParaRPr lang="en-US" dirty="0"/>
          </a:p>
        </p:txBody>
      </p:sp>
    </p:spTree>
    <p:extLst>
      <p:ext uri="{BB962C8B-B14F-4D97-AF65-F5344CB8AC3E}">
        <p14:creationId xmlns:p14="http://schemas.microsoft.com/office/powerpoint/2010/main" val="1015757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457200" y="304800"/>
            <a:ext cx="82296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Clr>
                <a:srgbClr val="339933"/>
              </a:buClr>
              <a:buFontTx/>
              <a:buNone/>
            </a:pPr>
            <a:endParaRPr lang="en-US" altLang="en-US" dirty="0" smtClean="0">
              <a:solidFill>
                <a:srgbClr val="000000"/>
              </a:solidFill>
            </a:endParaRPr>
          </a:p>
          <a:p>
            <a:pPr>
              <a:buClr>
                <a:srgbClr val="339933"/>
              </a:buClr>
              <a:buFontTx/>
              <a:buNone/>
            </a:pPr>
            <a:endParaRPr lang="en-US" altLang="en-US" dirty="0">
              <a:solidFill>
                <a:srgbClr val="000000"/>
              </a:solidFill>
            </a:endParaRPr>
          </a:p>
          <a:p>
            <a:pPr>
              <a:buClr>
                <a:srgbClr val="339933"/>
              </a:buClr>
              <a:buFontTx/>
              <a:buNone/>
            </a:pPr>
            <a:endParaRPr lang="en-US" altLang="en-US" dirty="0" smtClean="0">
              <a:solidFill>
                <a:srgbClr val="000000"/>
              </a:solidFill>
            </a:endParaRPr>
          </a:p>
          <a:p>
            <a:pPr>
              <a:buClr>
                <a:srgbClr val="339933"/>
              </a:buClr>
              <a:buFontTx/>
              <a:buNone/>
            </a:pPr>
            <a:endParaRPr lang="en-US" altLang="en-US" dirty="0">
              <a:solidFill>
                <a:srgbClr val="000000"/>
              </a:solidFill>
            </a:endParaRPr>
          </a:p>
          <a:p>
            <a:pPr>
              <a:buClr>
                <a:srgbClr val="339933"/>
              </a:buClr>
              <a:buFontTx/>
              <a:buNone/>
            </a:pPr>
            <a:endParaRPr lang="en-US" altLang="en-US" dirty="0" smtClean="0">
              <a:solidFill>
                <a:srgbClr val="000000"/>
              </a:solidFill>
            </a:endParaRPr>
          </a:p>
          <a:p>
            <a:pPr>
              <a:buClr>
                <a:srgbClr val="339933"/>
              </a:buClr>
              <a:buFontTx/>
              <a:buNone/>
            </a:pPr>
            <a:endParaRPr lang="en-US" altLang="en-US" dirty="0">
              <a:solidFill>
                <a:srgbClr val="000000"/>
              </a:solidFill>
            </a:endParaRPr>
          </a:p>
          <a:p>
            <a:pPr>
              <a:buClr>
                <a:srgbClr val="339933"/>
              </a:buClr>
              <a:buFontTx/>
              <a:buNone/>
            </a:pPr>
            <a:endParaRPr lang="en-US" altLang="en-US" dirty="0" smtClean="0">
              <a:solidFill>
                <a:srgbClr val="000000"/>
              </a:solidFill>
            </a:endParaRPr>
          </a:p>
          <a:p>
            <a:pPr>
              <a:buClr>
                <a:srgbClr val="339933"/>
              </a:buClr>
              <a:buFontTx/>
              <a:buNone/>
            </a:pPr>
            <a:endParaRPr lang="en-US" altLang="en-US" dirty="0">
              <a:solidFill>
                <a:srgbClr val="000000"/>
              </a:solidFill>
            </a:endParaRPr>
          </a:p>
          <a:p>
            <a:pPr>
              <a:buClr>
                <a:srgbClr val="339933"/>
              </a:buClr>
              <a:buFontTx/>
              <a:buNone/>
            </a:pPr>
            <a:endParaRPr lang="en-US" altLang="en-US" dirty="0" smtClean="0">
              <a:solidFill>
                <a:srgbClr val="000000"/>
              </a:solidFill>
            </a:endParaRPr>
          </a:p>
          <a:p>
            <a:pPr>
              <a:buClr>
                <a:srgbClr val="339933"/>
              </a:buClr>
              <a:buFontTx/>
              <a:buNone/>
            </a:pPr>
            <a:endParaRPr lang="en-US" altLang="en-US" dirty="0">
              <a:solidFill>
                <a:srgbClr val="000000"/>
              </a:solidFill>
            </a:endParaRPr>
          </a:p>
          <a:p>
            <a:pPr>
              <a:buClr>
                <a:srgbClr val="339933"/>
              </a:buClr>
              <a:buFontTx/>
              <a:buNone/>
            </a:pPr>
            <a:endParaRPr lang="en-US" altLang="en-US" dirty="0" smtClean="0">
              <a:solidFill>
                <a:srgbClr val="000000"/>
              </a:solidFill>
            </a:endParaRPr>
          </a:p>
          <a:p>
            <a:pPr>
              <a:buClr>
                <a:srgbClr val="339933"/>
              </a:buClr>
              <a:buFontTx/>
              <a:buNone/>
            </a:pPr>
            <a:endParaRPr lang="en-US" altLang="en-US" dirty="0">
              <a:solidFill>
                <a:srgbClr val="000000"/>
              </a:solidFill>
            </a:endParaRPr>
          </a:p>
          <a:p>
            <a:pPr>
              <a:buClr>
                <a:srgbClr val="339933"/>
              </a:buClr>
              <a:buFontTx/>
              <a:buNone/>
            </a:pPr>
            <a:endParaRPr lang="en-US" altLang="en-US" dirty="0" smtClean="0">
              <a:solidFill>
                <a:srgbClr val="000000"/>
              </a:solidFill>
            </a:endParaRPr>
          </a:p>
          <a:p>
            <a:pPr>
              <a:buClr>
                <a:srgbClr val="339933"/>
              </a:buClr>
              <a:buFontTx/>
              <a:buNone/>
            </a:pPr>
            <a:endParaRPr lang="en-US" altLang="en-US" dirty="0">
              <a:solidFill>
                <a:srgbClr val="000000"/>
              </a:solidFill>
            </a:endParaRPr>
          </a:p>
          <a:p>
            <a:pPr>
              <a:buClr>
                <a:srgbClr val="339933"/>
              </a:buClr>
              <a:buFontTx/>
              <a:buNone/>
            </a:pPr>
            <a:endParaRPr lang="en-US" altLang="en-US" dirty="0" smtClean="0">
              <a:solidFill>
                <a:srgbClr val="000000"/>
              </a:solidFill>
            </a:endParaRPr>
          </a:p>
        </p:txBody>
      </p:sp>
      <p:sp>
        <p:nvSpPr>
          <p:cNvPr id="8195" name="Text Box 9"/>
          <p:cNvSpPr txBox="1">
            <a:spLocks noChangeArrowheads="1"/>
          </p:cNvSpPr>
          <p:nvPr/>
        </p:nvSpPr>
        <p:spPr bwMode="auto">
          <a:xfrm>
            <a:off x="1583466" y="728734"/>
            <a:ext cx="58961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dirty="0"/>
              <a:t>Elements make up Compounds in a fixed </a:t>
            </a:r>
            <a:r>
              <a:rPr lang="en-US" dirty="0" smtClean="0"/>
              <a:t>ratio</a:t>
            </a:r>
          </a:p>
          <a:p>
            <a:pPr algn="ctr"/>
            <a:r>
              <a:rPr lang="en-US" dirty="0" smtClean="0"/>
              <a:t>What is a compound?</a:t>
            </a:r>
          </a:p>
          <a:p>
            <a:pPr algn="ctr"/>
            <a:r>
              <a:rPr lang="en-US" dirty="0" err="1" smtClean="0"/>
              <a:t>NaCl</a:t>
            </a:r>
            <a:endParaRPr lang="en-US" dirty="0"/>
          </a:p>
        </p:txBody>
      </p:sp>
      <p:pic>
        <p:nvPicPr>
          <p:cNvPr id="81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349" y="2209800"/>
            <a:ext cx="62484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124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bwMode="auto">
          <a:xfrm>
            <a:off x="304800" y="1752600"/>
            <a:ext cx="8229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571500" indent="-571500">
              <a:buClr>
                <a:srgbClr val="339933"/>
              </a:buClr>
            </a:pPr>
            <a:r>
              <a:rPr lang="en-US" altLang="en-US" dirty="0" smtClean="0">
                <a:solidFill>
                  <a:srgbClr val="000000"/>
                </a:solidFill>
              </a:rPr>
              <a:t>Atoms interact by </a:t>
            </a:r>
            <a:r>
              <a:rPr lang="en-US" altLang="en-US" b="1" dirty="0" smtClean="0">
                <a:solidFill>
                  <a:srgbClr val="000000"/>
                </a:solidFill>
              </a:rPr>
              <a:t>chemical bonding! </a:t>
            </a:r>
          </a:p>
          <a:p>
            <a:pPr marL="571500" indent="-571500">
              <a:buClr>
                <a:srgbClr val="339933"/>
              </a:buClr>
              <a:buFontTx/>
              <a:buNone/>
            </a:pPr>
            <a:r>
              <a:rPr lang="en-US" altLang="en-US" b="1" dirty="0" smtClean="0">
                <a:solidFill>
                  <a:srgbClr val="000000"/>
                </a:solidFill>
              </a:rPr>
              <a:t>		</a:t>
            </a:r>
          </a:p>
          <a:p>
            <a:pPr marL="571500" indent="-571500">
              <a:buClr>
                <a:srgbClr val="339933"/>
              </a:buClr>
              <a:buFontTx/>
              <a:buNone/>
            </a:pPr>
            <a:r>
              <a:rPr lang="en-US" altLang="en-US" b="1" dirty="0" smtClean="0">
                <a:solidFill>
                  <a:srgbClr val="000000"/>
                </a:solidFill>
              </a:rPr>
              <a:t>Types of bonds</a:t>
            </a:r>
          </a:p>
          <a:p>
            <a:pPr marL="0" indent="0">
              <a:buClr>
                <a:srgbClr val="339933"/>
              </a:buClr>
              <a:buNone/>
            </a:pPr>
            <a:r>
              <a:rPr lang="en-US" altLang="en-US" u="sng" dirty="0" smtClean="0">
                <a:solidFill>
                  <a:srgbClr val="000000"/>
                </a:solidFill>
              </a:rPr>
              <a:t>Strong</a:t>
            </a:r>
            <a:r>
              <a:rPr lang="en-US" altLang="en-US" dirty="0" smtClean="0">
                <a:solidFill>
                  <a:srgbClr val="000000"/>
                </a:solidFill>
              </a:rPr>
              <a:t> </a:t>
            </a:r>
          </a:p>
          <a:p>
            <a:pPr marL="0" indent="0">
              <a:buClr>
                <a:srgbClr val="339933"/>
              </a:buClr>
              <a:buNone/>
            </a:pPr>
            <a:r>
              <a:rPr lang="en-US" altLang="en-US" dirty="0">
                <a:solidFill>
                  <a:srgbClr val="000000"/>
                </a:solidFill>
              </a:rPr>
              <a:t>	</a:t>
            </a:r>
            <a:r>
              <a:rPr lang="en-US" altLang="en-US" dirty="0" smtClean="0">
                <a:solidFill>
                  <a:srgbClr val="000000"/>
                </a:solidFill>
              </a:rPr>
              <a:t>- Covalent – sharing electrons</a:t>
            </a:r>
          </a:p>
          <a:p>
            <a:pPr marL="0" indent="0">
              <a:buClr>
                <a:srgbClr val="339933"/>
              </a:buClr>
              <a:buNone/>
            </a:pPr>
            <a:endParaRPr lang="en-US" altLang="en-US" dirty="0" smtClean="0">
              <a:solidFill>
                <a:srgbClr val="000000"/>
              </a:solidFill>
            </a:endParaRPr>
          </a:p>
          <a:p>
            <a:pPr marL="0" indent="0">
              <a:buClr>
                <a:srgbClr val="339933"/>
              </a:buClr>
              <a:buNone/>
            </a:pPr>
            <a:r>
              <a:rPr lang="en-US" altLang="en-US" u="sng" dirty="0" smtClean="0">
                <a:solidFill>
                  <a:srgbClr val="000000"/>
                </a:solidFill>
              </a:rPr>
              <a:t>Weak</a:t>
            </a:r>
            <a:r>
              <a:rPr lang="en-US" altLang="en-US" dirty="0" smtClean="0">
                <a:solidFill>
                  <a:srgbClr val="000000"/>
                </a:solidFill>
              </a:rPr>
              <a:t> </a:t>
            </a:r>
          </a:p>
          <a:p>
            <a:pPr marL="0" indent="0">
              <a:buClr>
                <a:srgbClr val="339933"/>
              </a:buClr>
              <a:buNone/>
            </a:pPr>
            <a:r>
              <a:rPr lang="en-US" altLang="en-US" dirty="0">
                <a:solidFill>
                  <a:srgbClr val="000000"/>
                </a:solidFill>
              </a:rPr>
              <a:t>	</a:t>
            </a:r>
            <a:r>
              <a:rPr lang="en-US" altLang="en-US" dirty="0" smtClean="0">
                <a:solidFill>
                  <a:srgbClr val="000000"/>
                </a:solidFill>
              </a:rPr>
              <a:t>- Ionic – steals electron &amp; then bond forms 		due to charges</a:t>
            </a:r>
          </a:p>
          <a:p>
            <a:pPr marL="0" indent="0">
              <a:buClr>
                <a:srgbClr val="339933"/>
              </a:buClr>
              <a:buNone/>
            </a:pPr>
            <a:r>
              <a:rPr lang="en-US" altLang="en-US" dirty="0" smtClean="0">
                <a:solidFill>
                  <a:srgbClr val="000000"/>
                </a:solidFill>
              </a:rPr>
              <a:t>	– </a:t>
            </a:r>
            <a:r>
              <a:rPr lang="en-US" altLang="en-US" dirty="0">
                <a:solidFill>
                  <a:srgbClr val="000000"/>
                </a:solidFill>
              </a:rPr>
              <a:t>H</a:t>
            </a:r>
            <a:r>
              <a:rPr lang="en-US" altLang="en-US" dirty="0" smtClean="0">
                <a:solidFill>
                  <a:srgbClr val="000000"/>
                </a:solidFill>
              </a:rPr>
              <a:t>ydrogen – unequal sharing of electrons &amp; 		then bond forms due to charges</a:t>
            </a:r>
          </a:p>
        </p:txBody>
      </p:sp>
      <p:sp>
        <p:nvSpPr>
          <p:cNvPr id="21507" name="Rectangle 3"/>
          <p:cNvSpPr>
            <a:spLocks noGrp="1" noChangeArrowheads="1"/>
          </p:cNvSpPr>
          <p:nvPr>
            <p:ph type="title"/>
          </p:nvPr>
        </p:nvSpPr>
        <p:spPr bwMode="auto">
          <a:xfrm>
            <a:off x="304800" y="609600"/>
            <a:ext cx="84582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400" b="1" dirty="0" smtClean="0">
                <a:solidFill>
                  <a:srgbClr val="339933"/>
                </a:solidFill>
              </a:rPr>
              <a:t> Atoms combine by chemical bonding to form molecules</a:t>
            </a:r>
            <a:endParaRPr lang="en-US" altLang="en-US" sz="2400" b="1" dirty="0" smtClean="0"/>
          </a:p>
        </p:txBody>
      </p:sp>
      <p:sp>
        <p:nvSpPr>
          <p:cNvPr id="21508" name="Line 4"/>
          <p:cNvSpPr>
            <a:spLocks noChangeShapeType="1"/>
          </p:cNvSpPr>
          <p:nvPr/>
        </p:nvSpPr>
        <p:spPr bwMode="auto">
          <a:xfrm>
            <a:off x="152400" y="1447800"/>
            <a:ext cx="87630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15195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bwMode="auto">
          <a:xfrm>
            <a:off x="457200" y="838200"/>
            <a:ext cx="83820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339933"/>
              </a:buClr>
            </a:pPr>
            <a:r>
              <a:rPr lang="en-US" altLang="en-US" dirty="0" smtClean="0">
                <a:solidFill>
                  <a:srgbClr val="000000"/>
                </a:solidFill>
              </a:rPr>
              <a:t>Covalent bonds can form between atoms of the same element or atoms of different elements.</a:t>
            </a:r>
          </a:p>
          <a:p>
            <a:pPr>
              <a:buClr>
                <a:srgbClr val="339933"/>
              </a:buClr>
            </a:pPr>
            <a:r>
              <a:rPr lang="en-US" altLang="en-US" dirty="0" smtClean="0">
                <a:solidFill>
                  <a:srgbClr val="000000"/>
                </a:solidFill>
              </a:rPr>
              <a:t>Compounds=</a:t>
            </a:r>
          </a:p>
          <a:p>
            <a:pPr lvl="1">
              <a:buClr>
                <a:srgbClr val="339933"/>
              </a:buClr>
            </a:pPr>
            <a:r>
              <a:rPr lang="en-US" altLang="en-US" dirty="0" smtClean="0">
                <a:solidFill>
                  <a:srgbClr val="000000"/>
                </a:solidFill>
              </a:rPr>
              <a:t> H</a:t>
            </a:r>
            <a:r>
              <a:rPr lang="en-US" altLang="en-US" baseline="-25000" dirty="0" smtClean="0">
                <a:solidFill>
                  <a:srgbClr val="000000"/>
                </a:solidFill>
              </a:rPr>
              <a:t>2</a:t>
            </a:r>
            <a:r>
              <a:rPr lang="en-US" altLang="en-US" dirty="0" smtClean="0">
                <a:solidFill>
                  <a:srgbClr val="000000"/>
                </a:solidFill>
              </a:rPr>
              <a:t>O</a:t>
            </a:r>
          </a:p>
          <a:p>
            <a:pPr lvl="1">
              <a:buClr>
                <a:srgbClr val="339933"/>
              </a:buClr>
            </a:pPr>
            <a:r>
              <a:rPr lang="en-US" altLang="en-US" dirty="0" smtClean="0">
                <a:solidFill>
                  <a:srgbClr val="000000"/>
                </a:solidFill>
              </a:rPr>
              <a:t>CH</a:t>
            </a:r>
            <a:r>
              <a:rPr lang="en-US" altLang="en-US" baseline="-25000" dirty="0" smtClean="0">
                <a:solidFill>
                  <a:srgbClr val="000000"/>
                </a:solidFill>
              </a:rPr>
              <a:t>4</a:t>
            </a:r>
          </a:p>
        </p:txBody>
      </p:sp>
      <p:sp>
        <p:nvSpPr>
          <p:cNvPr id="25603" name="Rectangle 4"/>
          <p:cNvSpPr>
            <a:spLocks noChangeArrowheads="1"/>
          </p:cNvSpPr>
          <p:nvPr/>
        </p:nvSpPr>
        <p:spPr bwMode="auto">
          <a:xfrm>
            <a:off x="5334000" y="5943600"/>
            <a:ext cx="960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500" b="1"/>
              <a:t>Fig. 2.12c</a:t>
            </a:r>
          </a:p>
        </p:txBody>
      </p:sp>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048000"/>
            <a:ext cx="52705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115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76400"/>
            <a:ext cx="8610600" cy="4524315"/>
          </a:xfrm>
          <a:prstGeom prst="rect">
            <a:avLst/>
          </a:prstGeom>
        </p:spPr>
        <p:txBody>
          <a:bodyPr wrap="square">
            <a:spAutoFit/>
          </a:bodyPr>
          <a:lstStyle/>
          <a:p>
            <a:r>
              <a:rPr lang="en-US" dirty="0"/>
              <a:t>SC.912.P.8.4 Explore the scientific theory of atoms (also known as atomic theory) by describing the structure of atoms in terms of protons, neutrons and electrons, and differentiate among these particles in terms of their mass, electrical charges and locations within the atom.</a:t>
            </a:r>
            <a:endParaRPr lang="en-US" dirty="0"/>
          </a:p>
          <a:p>
            <a:r>
              <a:rPr lang="en-US" dirty="0"/>
              <a:t/>
            </a:r>
            <a:br>
              <a:rPr lang="en-US" dirty="0"/>
            </a:br>
            <a:r>
              <a:rPr lang="en-US" dirty="0"/>
              <a:t>SC.912.P.8.5 Relate properties of atoms and their position in the periodic table to the arrangement of their electrons.</a:t>
            </a:r>
            <a:endParaRPr lang="en-US" dirty="0"/>
          </a:p>
          <a:p>
            <a:r>
              <a:rPr lang="en-US" dirty="0"/>
              <a:t/>
            </a:r>
            <a:br>
              <a:rPr lang="en-US" dirty="0"/>
            </a:br>
            <a:r>
              <a:rPr lang="en-US" dirty="0"/>
              <a:t>SC.912.P.8.8 Characterize types of chemical reactions, for example: redox, acid-base, synthesis, and single and double replacement reactions.</a:t>
            </a:r>
            <a:endParaRPr lang="en-US" dirty="0"/>
          </a:p>
          <a:p>
            <a:r>
              <a:rPr lang="en-US" dirty="0"/>
              <a:t/>
            </a:r>
            <a:br>
              <a:rPr lang="en-US" dirty="0"/>
            </a:br>
            <a:r>
              <a:rPr lang="en-US" dirty="0"/>
              <a:t>SC.912.P.8.11  Relate acidity and basicity to hydronium and hydroxyl ion concentration and </a:t>
            </a:r>
            <a:r>
              <a:rPr lang="en-US" dirty="0" err="1"/>
              <a:t>pH.</a:t>
            </a:r>
            <a:endParaRPr lang="en-US" dirty="0"/>
          </a:p>
          <a:p>
            <a:r>
              <a:rPr lang="en-US" dirty="0"/>
              <a:t/>
            </a:r>
            <a:br>
              <a:rPr lang="en-US" dirty="0"/>
            </a:br>
            <a:r>
              <a:rPr lang="en-US" dirty="0"/>
              <a:t>SC.912.N.3.5  Describe the function of models in science, and identify the wide range of models used in science.</a:t>
            </a:r>
            <a:endParaRPr lang="en-US" dirty="0">
              <a:effectLst/>
            </a:endParaRPr>
          </a:p>
        </p:txBody>
      </p:sp>
      <p:sp>
        <p:nvSpPr>
          <p:cNvPr id="3" name="TextBox 2"/>
          <p:cNvSpPr txBox="1"/>
          <p:nvPr/>
        </p:nvSpPr>
        <p:spPr>
          <a:xfrm>
            <a:off x="3048000" y="939206"/>
            <a:ext cx="2720617" cy="369332"/>
          </a:xfrm>
          <a:prstGeom prst="rect">
            <a:avLst/>
          </a:prstGeom>
          <a:noFill/>
        </p:spPr>
        <p:txBody>
          <a:bodyPr wrap="none" rtlCol="0">
            <a:spAutoFit/>
          </a:bodyPr>
          <a:lstStyle/>
          <a:p>
            <a:r>
              <a:rPr lang="en-US" b="1" u="sng" dirty="0" smtClean="0"/>
              <a:t>Additional Standards</a:t>
            </a:r>
            <a:endParaRPr lang="en-US" b="1" u="sng" dirty="0"/>
          </a:p>
        </p:txBody>
      </p:sp>
    </p:spTree>
    <p:extLst>
      <p:ext uri="{BB962C8B-B14F-4D97-AF65-F5344CB8AC3E}">
        <p14:creationId xmlns:p14="http://schemas.microsoft.com/office/powerpoint/2010/main" val="533079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bwMode="auto">
          <a:xfrm>
            <a:off x="304800" y="1752600"/>
            <a:ext cx="8534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339933"/>
              </a:buClr>
            </a:pPr>
            <a:r>
              <a:rPr lang="en-US" altLang="en-US" dirty="0" smtClean="0">
                <a:solidFill>
                  <a:srgbClr val="000000"/>
                </a:solidFill>
              </a:rPr>
              <a:t>Within a cell, weak, brief bonds between molecules are important to a variety of processes. </a:t>
            </a:r>
          </a:p>
          <a:p>
            <a:pPr lvl="1">
              <a:buClr>
                <a:srgbClr val="339933"/>
              </a:buClr>
            </a:pPr>
            <a:r>
              <a:rPr lang="en-US" altLang="en-US" dirty="0" smtClean="0">
                <a:solidFill>
                  <a:srgbClr val="000000"/>
                </a:solidFill>
              </a:rPr>
              <a:t>hydrogen bonds, </a:t>
            </a:r>
          </a:p>
          <a:p>
            <a:pPr lvl="1">
              <a:buClr>
                <a:srgbClr val="339933"/>
              </a:buClr>
            </a:pPr>
            <a:r>
              <a:rPr lang="en-US" altLang="en-US" dirty="0" smtClean="0">
                <a:solidFill>
                  <a:srgbClr val="000000"/>
                </a:solidFill>
              </a:rPr>
              <a:t>ionic bonds, </a:t>
            </a:r>
          </a:p>
        </p:txBody>
      </p:sp>
      <p:sp>
        <p:nvSpPr>
          <p:cNvPr id="32771" name="Rectangle 3"/>
          <p:cNvSpPr>
            <a:spLocks noGrp="1" noChangeArrowheads="1"/>
          </p:cNvSpPr>
          <p:nvPr>
            <p:ph type="title"/>
          </p:nvPr>
        </p:nvSpPr>
        <p:spPr bwMode="auto">
          <a:xfrm>
            <a:off x="152400" y="649705"/>
            <a:ext cx="84582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smtClean="0">
                <a:solidFill>
                  <a:srgbClr val="339933"/>
                </a:solidFill>
              </a:rPr>
              <a:t> Weak chemical bonds</a:t>
            </a:r>
            <a:endParaRPr lang="en-US" altLang="en-US" b="1" dirty="0" smtClean="0"/>
          </a:p>
        </p:txBody>
      </p:sp>
      <p:sp>
        <p:nvSpPr>
          <p:cNvPr id="32772" name="Line 4"/>
          <p:cNvSpPr>
            <a:spLocks noChangeShapeType="1"/>
          </p:cNvSpPr>
          <p:nvPr/>
        </p:nvSpPr>
        <p:spPr bwMode="auto">
          <a:xfrm>
            <a:off x="152400" y="1447800"/>
            <a:ext cx="87630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123392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762000" y="1066800"/>
            <a:ext cx="83820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339933"/>
              </a:buClr>
            </a:pPr>
            <a:r>
              <a:rPr lang="en-US" altLang="en-US" dirty="0" smtClean="0">
                <a:solidFill>
                  <a:srgbClr val="000000"/>
                </a:solidFill>
              </a:rPr>
              <a:t>I</a:t>
            </a:r>
            <a:r>
              <a:rPr lang="en-US" altLang="en-US" b="1" dirty="0" smtClean="0">
                <a:solidFill>
                  <a:srgbClr val="000000"/>
                </a:solidFill>
              </a:rPr>
              <a:t>onic bonding= </a:t>
            </a:r>
          </a:p>
          <a:p>
            <a:pPr>
              <a:buClr>
                <a:srgbClr val="339933"/>
              </a:buClr>
              <a:buFontTx/>
              <a:buNone/>
            </a:pPr>
            <a:r>
              <a:rPr lang="en-US" altLang="en-US" dirty="0" smtClean="0">
                <a:solidFill>
                  <a:srgbClr val="000000"/>
                </a:solidFill>
              </a:rPr>
              <a:t> 	-ion= charged</a:t>
            </a:r>
          </a:p>
          <a:p>
            <a:pPr>
              <a:buClr>
                <a:srgbClr val="339933"/>
              </a:buClr>
              <a:buFontTx/>
              <a:buNone/>
            </a:pPr>
            <a:r>
              <a:rPr lang="en-US" altLang="en-US" dirty="0" smtClean="0">
                <a:solidFill>
                  <a:srgbClr val="000000"/>
                </a:solidFill>
              </a:rPr>
              <a:t>	-anion= -</a:t>
            </a:r>
          </a:p>
          <a:p>
            <a:pPr>
              <a:buClr>
                <a:srgbClr val="339933"/>
              </a:buClr>
              <a:buFontTx/>
              <a:buNone/>
            </a:pPr>
            <a:r>
              <a:rPr lang="en-US" altLang="en-US" dirty="0" smtClean="0">
                <a:solidFill>
                  <a:srgbClr val="000000"/>
                </a:solidFill>
              </a:rPr>
              <a:t>	-</a:t>
            </a:r>
            <a:r>
              <a:rPr lang="en-US" altLang="en-US" dirty="0" err="1" smtClean="0">
                <a:solidFill>
                  <a:srgbClr val="000000"/>
                </a:solidFill>
              </a:rPr>
              <a:t>cation</a:t>
            </a:r>
            <a:r>
              <a:rPr lang="en-US" altLang="en-US" dirty="0" smtClean="0">
                <a:solidFill>
                  <a:srgbClr val="000000"/>
                </a:solidFill>
              </a:rPr>
              <a:t>= +</a:t>
            </a:r>
          </a:p>
          <a:p>
            <a:pPr lvl="1">
              <a:buClr>
                <a:srgbClr val="339933"/>
              </a:buClr>
            </a:pPr>
            <a:r>
              <a:rPr lang="en-US" altLang="en-US" dirty="0" smtClean="0">
                <a:solidFill>
                  <a:srgbClr val="000000"/>
                </a:solidFill>
              </a:rPr>
              <a:t>Opposites attract</a:t>
            </a:r>
          </a:p>
          <a:p>
            <a:pPr lvl="1">
              <a:buClr>
                <a:srgbClr val="339933"/>
              </a:buClr>
            </a:pPr>
            <a:r>
              <a:rPr lang="en-US" altLang="en-US" dirty="0" smtClean="0">
                <a:solidFill>
                  <a:srgbClr val="000000"/>
                </a:solidFill>
              </a:rPr>
              <a:t>Difference in electronegativity determine bond</a:t>
            </a:r>
          </a:p>
          <a:p>
            <a:pPr lvl="1">
              <a:buClr>
                <a:srgbClr val="339933"/>
              </a:buClr>
              <a:buFont typeface="Times"/>
              <a:buNone/>
            </a:pPr>
            <a:endParaRPr lang="en-US" altLang="en-US" dirty="0" smtClean="0">
              <a:solidFill>
                <a:srgbClr val="000000"/>
              </a:solidFill>
            </a:endParaRPr>
          </a:p>
          <a:p>
            <a:pPr lvl="1">
              <a:buClr>
                <a:srgbClr val="339933"/>
              </a:buClr>
            </a:pPr>
            <a:endParaRPr lang="en-US" altLang="en-US" dirty="0" smtClean="0">
              <a:solidFill>
                <a:srgbClr val="000000"/>
              </a:solidFill>
            </a:endParaRP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t="2267" b="7039"/>
          <a:stretch>
            <a:fillRect/>
          </a:stretch>
        </p:blipFill>
        <p:spPr bwMode="auto">
          <a:xfrm>
            <a:off x="1790700" y="4419600"/>
            <a:ext cx="55626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1752600" y="6232525"/>
            <a:ext cx="876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500" b="1"/>
              <a:t>Fig. 2.14</a:t>
            </a:r>
          </a:p>
        </p:txBody>
      </p:sp>
      <p:grpSp>
        <p:nvGrpSpPr>
          <p:cNvPr id="29701" name="Group 5"/>
          <p:cNvGrpSpPr>
            <a:grpSpLocks/>
          </p:cNvGrpSpPr>
          <p:nvPr/>
        </p:nvGrpSpPr>
        <p:grpSpPr bwMode="auto">
          <a:xfrm>
            <a:off x="5045945" y="1005394"/>
            <a:ext cx="3405188" cy="2339975"/>
            <a:chOff x="-113" y="1392"/>
            <a:chExt cx="4337" cy="2482"/>
          </a:xfrm>
        </p:grpSpPr>
        <p:pic>
          <p:nvPicPr>
            <p:cNvPr id="2970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0" y="1392"/>
              <a:ext cx="3024" cy="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Text Box 7"/>
            <p:cNvSpPr txBox="1">
              <a:spLocks noChangeArrowheads="1"/>
            </p:cNvSpPr>
            <p:nvPr/>
          </p:nvSpPr>
          <p:spPr bwMode="auto">
            <a:xfrm>
              <a:off x="-113" y="3430"/>
              <a:ext cx="1617"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spcBef>
                  <a:spcPct val="50000"/>
                </a:spcBef>
              </a:pPr>
              <a:r>
                <a:rPr kumimoji="1" lang="en-US" sz="1600" b="1">
                  <a:latin typeface="Arial" pitchFamily="34" charset="0"/>
                </a:rPr>
                <a:t>Figure 2.15</a:t>
              </a:r>
            </a:p>
          </p:txBody>
        </p:sp>
      </p:grpSp>
      <p:grpSp>
        <p:nvGrpSpPr>
          <p:cNvPr id="29702" name="Group 8"/>
          <p:cNvGrpSpPr>
            <a:grpSpLocks/>
          </p:cNvGrpSpPr>
          <p:nvPr/>
        </p:nvGrpSpPr>
        <p:grpSpPr bwMode="auto">
          <a:xfrm>
            <a:off x="8208963" y="1423988"/>
            <a:ext cx="819150" cy="633412"/>
            <a:chOff x="4560" y="2665"/>
            <a:chExt cx="477" cy="409"/>
          </a:xfrm>
        </p:grpSpPr>
        <p:sp>
          <p:nvSpPr>
            <p:cNvPr id="29704" name="Line 9"/>
            <p:cNvSpPr>
              <a:spLocks noChangeShapeType="1"/>
            </p:cNvSpPr>
            <p:nvPr/>
          </p:nvSpPr>
          <p:spPr bwMode="auto">
            <a:xfrm>
              <a:off x="4560" y="2784"/>
              <a:ext cx="1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05" name="Line 10"/>
            <p:cNvSpPr>
              <a:spLocks noChangeShapeType="1"/>
            </p:cNvSpPr>
            <p:nvPr/>
          </p:nvSpPr>
          <p:spPr bwMode="auto">
            <a:xfrm>
              <a:off x="4608" y="2976"/>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06" name="Text Box 11"/>
            <p:cNvSpPr txBox="1">
              <a:spLocks noChangeArrowheads="1"/>
            </p:cNvSpPr>
            <p:nvPr/>
          </p:nvSpPr>
          <p:spPr bwMode="auto">
            <a:xfrm>
              <a:off x="4732" y="2665"/>
              <a:ext cx="30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kumimoji="1" lang="en-US" sz="1600">
                  <a:latin typeface="Arial" pitchFamily="34" charset="0"/>
                </a:rPr>
                <a:t>Na</a:t>
              </a:r>
              <a:r>
                <a:rPr kumimoji="1" lang="en-US" sz="1600" baseline="30000">
                  <a:latin typeface="Arial" pitchFamily="34" charset="0"/>
                </a:rPr>
                <a:t>+</a:t>
              </a:r>
              <a:endParaRPr kumimoji="1" lang="en-US" sz="1600">
                <a:latin typeface="Arial" pitchFamily="34" charset="0"/>
              </a:endParaRPr>
            </a:p>
          </p:txBody>
        </p:sp>
        <p:sp>
          <p:nvSpPr>
            <p:cNvPr id="29707" name="Text Box 12"/>
            <p:cNvSpPr txBox="1">
              <a:spLocks noChangeArrowheads="1"/>
            </p:cNvSpPr>
            <p:nvPr/>
          </p:nvSpPr>
          <p:spPr bwMode="auto">
            <a:xfrm>
              <a:off x="4753" y="2857"/>
              <a:ext cx="28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kumimoji="1" lang="en-US" sz="1600">
                  <a:latin typeface="Arial" pitchFamily="34" charset="0"/>
                </a:rPr>
                <a:t>Cl</a:t>
              </a:r>
              <a:r>
                <a:rPr kumimoji="1" lang="en-US" sz="1600" baseline="45000">
                  <a:latin typeface="Arial" pitchFamily="34" charset="0"/>
                  <a:sym typeface="Symbol" pitchFamily="18" charset="2"/>
                </a:rPr>
                <a:t>–</a:t>
              </a:r>
              <a:endParaRPr kumimoji="1" lang="en-US" sz="1600">
                <a:latin typeface="Arial" pitchFamily="34" charset="0"/>
              </a:endParaRPr>
            </a:p>
          </p:txBody>
        </p:sp>
      </p:grpSp>
      <p:sp>
        <p:nvSpPr>
          <p:cNvPr id="29703" name="Line 13"/>
          <p:cNvSpPr>
            <a:spLocks noChangeShapeType="1"/>
          </p:cNvSpPr>
          <p:nvPr/>
        </p:nvSpPr>
        <p:spPr bwMode="auto">
          <a:xfrm flipH="1">
            <a:off x="8229600" y="19050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76261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auto">
          <a:xfrm>
            <a:off x="-8021" y="609600"/>
            <a:ext cx="8991600"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339933"/>
              </a:buClr>
            </a:pPr>
            <a:r>
              <a:rPr lang="en-US" altLang="en-US" sz="2600" b="1" dirty="0" smtClean="0">
                <a:solidFill>
                  <a:srgbClr val="000000"/>
                </a:solidFill>
              </a:rPr>
              <a:t>Hydrogen bonds</a:t>
            </a:r>
            <a:r>
              <a:rPr lang="en-US" altLang="en-US" sz="2600" dirty="0" smtClean="0">
                <a:solidFill>
                  <a:srgbClr val="000000"/>
                </a:solidFill>
              </a:rPr>
              <a:t> = 2 electronegative atoms and hydrogen.</a:t>
            </a:r>
          </a:p>
          <a:p>
            <a:pPr lvl="1">
              <a:buClr>
                <a:srgbClr val="339933"/>
              </a:buClr>
            </a:pPr>
            <a:r>
              <a:rPr lang="en-US" altLang="en-US" dirty="0" smtClean="0">
                <a:solidFill>
                  <a:srgbClr val="000000"/>
                </a:solidFill>
              </a:rPr>
              <a:t>Weak </a:t>
            </a:r>
          </a:p>
          <a:p>
            <a:pPr lvl="1">
              <a:buClr>
                <a:srgbClr val="339933"/>
              </a:buClr>
            </a:pPr>
            <a:r>
              <a:rPr lang="en-US" altLang="en-US" dirty="0" smtClean="0">
                <a:solidFill>
                  <a:srgbClr val="000000"/>
                </a:solidFill>
              </a:rPr>
              <a:t>nitrogen or oxygen.</a:t>
            </a:r>
          </a:p>
          <a:p>
            <a:pPr lvl="1">
              <a:buClr>
                <a:srgbClr val="339933"/>
              </a:buClr>
            </a:pPr>
            <a:r>
              <a:rPr lang="en-US" altLang="en-US" dirty="0" smtClean="0">
                <a:solidFill>
                  <a:srgbClr val="000000"/>
                </a:solidFill>
              </a:rPr>
              <a:t>Results because hydrogen ion becomes electropositive</a:t>
            </a:r>
          </a:p>
          <a:p>
            <a:pPr marL="1085850" lvl="2">
              <a:buClr>
                <a:srgbClr val="339933"/>
              </a:buClr>
            </a:pPr>
            <a:r>
              <a:rPr lang="en-US" altLang="en-US" dirty="0" smtClean="0">
                <a:solidFill>
                  <a:srgbClr val="000000"/>
                </a:solidFill>
              </a:rPr>
              <a:t>Example:  water</a:t>
            </a:r>
          </a:p>
          <a:p>
            <a:pPr marL="1085850" lvl="2">
              <a:buClr>
                <a:srgbClr val="339933"/>
              </a:buClr>
            </a:pPr>
            <a:r>
              <a:rPr lang="en-US" altLang="en-US" dirty="0" smtClean="0">
                <a:solidFill>
                  <a:srgbClr val="000000"/>
                </a:solidFill>
              </a:rPr>
              <a:t>Example:  DNA</a:t>
            </a:r>
          </a:p>
        </p:txBody>
      </p:sp>
      <p:sp>
        <p:nvSpPr>
          <p:cNvPr id="33795" name="Rectangle 4"/>
          <p:cNvSpPr>
            <a:spLocks noChangeArrowheads="1"/>
          </p:cNvSpPr>
          <p:nvPr/>
        </p:nvSpPr>
        <p:spPr bwMode="auto">
          <a:xfrm>
            <a:off x="5715000" y="6400800"/>
            <a:ext cx="876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500" b="1"/>
              <a:t>Fig. 2.16</a:t>
            </a:r>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124200"/>
            <a:ext cx="36830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737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mtClean="0"/>
              <a:t>Covalent Bonds</a:t>
            </a:r>
            <a:endParaRPr lang="en-US" dirty="0"/>
          </a:p>
        </p:txBody>
      </p:sp>
      <p:sp>
        <p:nvSpPr>
          <p:cNvPr id="4" name="Content Placeholder 2"/>
          <p:cNvSpPr txBox="1">
            <a:spLocks/>
          </p:cNvSpPr>
          <p:nvPr/>
        </p:nvSpPr>
        <p:spPr>
          <a:xfrm>
            <a:off x="457200" y="1981200"/>
            <a:ext cx="8229600" cy="1103376"/>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b="1" smtClean="0"/>
              <a:t>Covalent</a:t>
            </a:r>
            <a:r>
              <a:rPr lang="en-US" smtClean="0"/>
              <a:t> </a:t>
            </a:r>
            <a:r>
              <a:rPr lang="en-US" b="1" smtClean="0"/>
              <a:t>bond</a:t>
            </a:r>
            <a:r>
              <a:rPr lang="en-US" smtClean="0"/>
              <a:t>:  forms when 2 atoms </a:t>
            </a:r>
            <a:r>
              <a:rPr lang="en-US" i="1" u="sng" smtClean="0"/>
              <a:t>share</a:t>
            </a:r>
            <a:r>
              <a:rPr lang="en-US" smtClean="0"/>
              <a:t> electrons</a:t>
            </a:r>
          </a:p>
          <a:p>
            <a:endParaRPr lang="en-US" smtClean="0"/>
          </a:p>
          <a:p>
            <a:endParaRPr lang="en-US" dirty="0"/>
          </a:p>
        </p:txBody>
      </p:sp>
      <p:pic>
        <p:nvPicPr>
          <p:cNvPr id="5" name="Picture 5"/>
          <p:cNvPicPr>
            <a:picLocks noChangeAspect="1" noChangeArrowheads="1"/>
          </p:cNvPicPr>
          <p:nvPr/>
        </p:nvPicPr>
        <p:blipFill>
          <a:blip r:embed="rId3" cstate="print"/>
          <a:srcRect/>
          <a:stretch>
            <a:fillRect/>
          </a:stretch>
        </p:blipFill>
        <p:spPr bwMode="auto">
          <a:xfrm>
            <a:off x="2133600" y="3200400"/>
            <a:ext cx="3913728" cy="3429000"/>
          </a:xfrm>
          <a:prstGeom prst="rect">
            <a:avLst/>
          </a:prstGeom>
          <a:noFill/>
          <a:ln w="9525">
            <a:noFill/>
            <a:miter lim="800000"/>
            <a:headEnd/>
            <a:tailEnd/>
          </a:ln>
        </p:spPr>
      </p:pic>
      <p:sp>
        <p:nvSpPr>
          <p:cNvPr id="6" name="Oval 5"/>
          <p:cNvSpPr/>
          <p:nvPr/>
        </p:nvSpPr>
        <p:spPr>
          <a:xfrm rot="1692847">
            <a:off x="4123757" y="4227871"/>
            <a:ext cx="12954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9274774">
            <a:off x="2828356" y="4304071"/>
            <a:ext cx="12954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p:cNvSpPr>
            <a:spLocks noChangeArrowheads="1"/>
          </p:cNvSpPr>
          <p:nvPr/>
        </p:nvSpPr>
        <p:spPr bwMode="auto">
          <a:xfrm>
            <a:off x="6047328" y="5057506"/>
            <a:ext cx="2362200" cy="1477328"/>
          </a:xfrm>
          <a:prstGeom prst="rect">
            <a:avLst/>
          </a:prstGeom>
          <a:solidFill>
            <a:srgbClr val="FFFF00"/>
          </a:solidFill>
          <a:ln w="76200">
            <a:solidFill>
              <a:schemeClr val="tx1"/>
            </a:solidFill>
            <a:miter lim="800000"/>
            <a:headEnd/>
            <a:tailEnd/>
          </a:ln>
        </p:spPr>
        <p:txBody>
          <a:bodyPr>
            <a:spAutoFit/>
          </a:bodyPr>
          <a:lstStyle/>
          <a:p>
            <a:pPr algn="ctr"/>
            <a:r>
              <a:rPr lang="en-US" b="1" u="sng" dirty="0" smtClean="0"/>
              <a:t>Water Activity</a:t>
            </a:r>
            <a:endParaRPr lang="en-US" b="1" u="sng" dirty="0"/>
          </a:p>
          <a:p>
            <a:pPr algn="ctr"/>
            <a:r>
              <a:rPr lang="en-US" b="1" dirty="0" smtClean="0"/>
              <a:t>Parts </a:t>
            </a:r>
            <a:r>
              <a:rPr lang="en-US" b="1" dirty="0"/>
              <a:t>2</a:t>
            </a:r>
            <a:r>
              <a:rPr lang="en-US" b="1" dirty="0" smtClean="0"/>
              <a:t>B  </a:t>
            </a:r>
          </a:p>
          <a:p>
            <a:pPr algn="ctr"/>
            <a:r>
              <a:rPr lang="en-US" b="1" dirty="0" smtClean="0"/>
              <a:t>Review Bonding</a:t>
            </a:r>
          </a:p>
          <a:p>
            <a:pPr algn="ctr"/>
            <a:r>
              <a:rPr lang="en-US" b="1" dirty="0" smtClean="0"/>
              <a:t>-Molecular Twister Kit</a:t>
            </a:r>
            <a:endParaRPr lang="en-US" b="1" dirty="0"/>
          </a:p>
        </p:txBody>
      </p:sp>
    </p:spTree>
    <p:extLst>
      <p:ext uri="{BB962C8B-B14F-4D97-AF65-F5344CB8AC3E}">
        <p14:creationId xmlns:p14="http://schemas.microsoft.com/office/powerpoint/2010/main" val="371362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90800" y="1981200"/>
            <a:ext cx="4038600" cy="2031325"/>
          </a:xfrm>
          <a:prstGeom prst="rect">
            <a:avLst/>
          </a:prstGeom>
          <a:solidFill>
            <a:srgbClr val="FFFF00"/>
          </a:solidFill>
          <a:ln w="76200">
            <a:solidFill>
              <a:schemeClr val="tx1"/>
            </a:solidFill>
            <a:miter lim="800000"/>
            <a:headEnd/>
            <a:tailEnd/>
          </a:ln>
        </p:spPr>
        <p:txBody>
          <a:bodyPr wrap="square">
            <a:spAutoFit/>
          </a:bodyPr>
          <a:lstStyle/>
          <a:p>
            <a:pPr algn="ctr"/>
            <a:r>
              <a:rPr lang="en-US" b="1" u="sng" dirty="0" smtClean="0"/>
              <a:t>Water Activity</a:t>
            </a:r>
            <a:endParaRPr lang="en-US" b="1" u="sng" dirty="0"/>
          </a:p>
          <a:p>
            <a:pPr algn="ctr"/>
            <a:r>
              <a:rPr lang="en-US" b="1" dirty="0" smtClean="0"/>
              <a:t>Parts 2</a:t>
            </a:r>
            <a:r>
              <a:rPr lang="en-US" b="1" dirty="0"/>
              <a:t>C</a:t>
            </a:r>
            <a:r>
              <a:rPr lang="en-US" b="1" dirty="0" smtClean="0"/>
              <a:t>  </a:t>
            </a:r>
          </a:p>
          <a:p>
            <a:pPr algn="ctr"/>
            <a:r>
              <a:rPr lang="en-US" b="1" dirty="0" smtClean="0"/>
              <a:t>Bonds within Water</a:t>
            </a:r>
          </a:p>
          <a:p>
            <a:pPr algn="ctr"/>
            <a:r>
              <a:rPr lang="en-US" b="1" dirty="0" smtClean="0"/>
              <a:t>-Water Kit</a:t>
            </a:r>
          </a:p>
          <a:p>
            <a:pPr algn="ctr"/>
            <a:endParaRPr lang="en-US" b="1" dirty="0"/>
          </a:p>
          <a:p>
            <a:pPr algn="ctr"/>
            <a:r>
              <a:rPr lang="en-US" b="1" dirty="0" smtClean="0"/>
              <a:t>Let’s do the activity on Page 6 (Student Version) </a:t>
            </a:r>
            <a:endParaRPr lang="en-US" b="1" dirty="0"/>
          </a:p>
        </p:txBody>
      </p:sp>
    </p:spTree>
    <p:extLst>
      <p:ext uri="{BB962C8B-B14F-4D97-AF65-F5344CB8AC3E}">
        <p14:creationId xmlns:p14="http://schemas.microsoft.com/office/powerpoint/2010/main" val="4199753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a:bodyPr>
          <a:lstStyle/>
          <a:p>
            <a:r>
              <a:rPr lang="en-US" sz="2400" dirty="0" smtClean="0"/>
              <a:t>Water is a </a:t>
            </a:r>
            <a:r>
              <a:rPr lang="en-US" sz="2400" b="1" u="sng" dirty="0" smtClean="0"/>
              <a:t>polar</a:t>
            </a:r>
            <a:r>
              <a:rPr lang="en-US" sz="2400" b="1" dirty="0" smtClean="0"/>
              <a:t> molecule</a:t>
            </a:r>
            <a:endParaRPr lang="en-US" sz="2400" b="1" dirty="0"/>
          </a:p>
        </p:txBody>
      </p:sp>
      <p:sp>
        <p:nvSpPr>
          <p:cNvPr id="3" name="Content Placeholder 2"/>
          <p:cNvSpPr>
            <a:spLocks noGrp="1"/>
          </p:cNvSpPr>
          <p:nvPr>
            <p:ph idx="1"/>
          </p:nvPr>
        </p:nvSpPr>
        <p:spPr>
          <a:xfrm>
            <a:off x="457200" y="1676400"/>
            <a:ext cx="8229600" cy="1905000"/>
          </a:xfrm>
        </p:spPr>
        <p:txBody>
          <a:bodyPr>
            <a:normAutofit/>
          </a:bodyPr>
          <a:lstStyle/>
          <a:p>
            <a:r>
              <a:rPr lang="en-US" sz="2000" dirty="0" smtClean="0">
                <a:solidFill>
                  <a:schemeClr val="accent1">
                    <a:lumMod val="75000"/>
                  </a:schemeClr>
                </a:solidFill>
              </a:rPr>
              <a:t>Polar</a:t>
            </a:r>
            <a:r>
              <a:rPr lang="en-US" sz="2000" dirty="0" smtClean="0"/>
              <a:t>: unequal sharing of electrons</a:t>
            </a:r>
          </a:p>
          <a:p>
            <a:r>
              <a:rPr lang="en-US" sz="2000" dirty="0" smtClean="0"/>
              <a:t>O pulls electron much more strongly than H</a:t>
            </a:r>
          </a:p>
          <a:p>
            <a:pPr lvl="1"/>
            <a:r>
              <a:rPr lang="en-US" sz="1800" dirty="0" smtClean="0"/>
              <a:t>Makes O slightly (-), H slightly (+)</a:t>
            </a:r>
          </a:p>
          <a:p>
            <a:pPr lvl="1"/>
            <a:r>
              <a:rPr lang="en-US" sz="1800" dirty="0" smtClean="0"/>
              <a:t>Opposite ends of molecule to have opposite charges</a:t>
            </a:r>
          </a:p>
          <a:p>
            <a:pPr lvl="1"/>
            <a:r>
              <a:rPr lang="en-US" sz="1800" dirty="0" smtClean="0"/>
              <a:t>Makes water “sticky”</a:t>
            </a:r>
            <a:endParaRPr lang="en-US" sz="1800" dirty="0"/>
          </a:p>
        </p:txBody>
      </p:sp>
      <p:pic>
        <p:nvPicPr>
          <p:cNvPr id="11266" name="Picture 2"/>
          <p:cNvPicPr>
            <a:picLocks noChangeAspect="1" noChangeArrowheads="1"/>
          </p:cNvPicPr>
          <p:nvPr/>
        </p:nvPicPr>
        <p:blipFill>
          <a:blip r:embed="rId3" cstate="print"/>
          <a:srcRect/>
          <a:stretch>
            <a:fillRect/>
          </a:stretch>
        </p:blipFill>
        <p:spPr bwMode="auto">
          <a:xfrm>
            <a:off x="3962400" y="3124200"/>
            <a:ext cx="4848225" cy="3228975"/>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923925" y="3400425"/>
            <a:ext cx="2886075" cy="2924175"/>
          </a:xfrm>
          <a:prstGeom prst="rect">
            <a:avLst/>
          </a:prstGeom>
          <a:noFill/>
          <a:ln w="9525">
            <a:noFill/>
            <a:miter lim="800000"/>
            <a:headEnd/>
            <a:tailEnd/>
          </a:ln>
        </p:spPr>
      </p:pic>
      <p:sp>
        <p:nvSpPr>
          <p:cNvPr id="6" name="TextBox 5"/>
          <p:cNvSpPr txBox="1"/>
          <p:nvPr/>
        </p:nvSpPr>
        <p:spPr>
          <a:xfrm>
            <a:off x="1371600" y="641866"/>
            <a:ext cx="6678431" cy="523220"/>
          </a:xfrm>
          <a:prstGeom prst="rect">
            <a:avLst/>
          </a:prstGeom>
          <a:noFill/>
        </p:spPr>
        <p:txBody>
          <a:bodyPr wrap="none" rtlCol="0">
            <a:spAutoFit/>
          </a:bodyPr>
          <a:lstStyle/>
          <a:p>
            <a:r>
              <a:rPr lang="en-US" sz="2800" b="1" u="sng" dirty="0" smtClean="0"/>
              <a:t>Part 3)  Polarity of water molecules</a:t>
            </a:r>
            <a:endParaRPr lang="en-US" sz="2800" b="1" u="sn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1066800"/>
          </a:xfrm>
        </p:spPr>
        <p:txBody>
          <a:bodyPr/>
          <a:lstStyle/>
          <a:p>
            <a:r>
              <a:rPr lang="en-US" dirty="0" smtClean="0"/>
              <a:t>Hydrogen Bonds</a:t>
            </a:r>
            <a:endParaRPr lang="en-US" dirty="0"/>
          </a:p>
        </p:txBody>
      </p:sp>
      <p:sp>
        <p:nvSpPr>
          <p:cNvPr id="3" name="Content Placeholder 2"/>
          <p:cNvSpPr>
            <a:spLocks noGrp="1"/>
          </p:cNvSpPr>
          <p:nvPr>
            <p:ph idx="1"/>
          </p:nvPr>
        </p:nvSpPr>
        <p:spPr>
          <a:xfrm>
            <a:off x="381000" y="1447800"/>
            <a:ext cx="8229600" cy="1828800"/>
          </a:xfrm>
        </p:spPr>
        <p:txBody>
          <a:bodyPr>
            <a:normAutofit/>
          </a:bodyPr>
          <a:lstStyle/>
          <a:p>
            <a:r>
              <a:rPr lang="en-US" sz="2000" dirty="0" smtClean="0"/>
              <a:t>Being </a:t>
            </a:r>
            <a:r>
              <a:rPr lang="en-US" sz="2000" dirty="0" smtClean="0">
                <a:solidFill>
                  <a:schemeClr val="accent1">
                    <a:lumMod val="75000"/>
                  </a:schemeClr>
                </a:solidFill>
              </a:rPr>
              <a:t>polar</a:t>
            </a:r>
            <a:r>
              <a:rPr lang="en-US" sz="2000" dirty="0" smtClean="0"/>
              <a:t>, water molecules have a weak attraction to each other and form </a:t>
            </a:r>
            <a:r>
              <a:rPr lang="en-US" sz="2000" i="1" dirty="0" smtClean="0"/>
              <a:t>hydrogen bonds</a:t>
            </a:r>
          </a:p>
          <a:p>
            <a:pPr lvl="1"/>
            <a:r>
              <a:rPr lang="en-US" sz="2000" b="1" dirty="0" smtClean="0"/>
              <a:t>Hydrogen bond</a:t>
            </a:r>
            <a:r>
              <a:rPr lang="en-US" sz="2000" dirty="0" smtClean="0"/>
              <a:t>: Chemical bond between 2 molecules formed by the attraction of a slightly (+) H atom to a slightly (-) atom</a:t>
            </a:r>
            <a:endParaRPr lang="en-US" sz="2000" dirty="0"/>
          </a:p>
        </p:txBody>
      </p:sp>
      <p:pic>
        <p:nvPicPr>
          <p:cNvPr id="12290" name="Picture 2"/>
          <p:cNvPicPr>
            <a:picLocks noChangeAspect="1" noChangeArrowheads="1"/>
          </p:cNvPicPr>
          <p:nvPr/>
        </p:nvPicPr>
        <p:blipFill>
          <a:blip r:embed="rId3" cstate="print"/>
          <a:srcRect/>
          <a:stretch>
            <a:fillRect/>
          </a:stretch>
        </p:blipFill>
        <p:spPr bwMode="auto">
          <a:xfrm>
            <a:off x="1905000" y="2819400"/>
            <a:ext cx="5181600" cy="3913595"/>
          </a:xfrm>
          <a:prstGeom prst="rect">
            <a:avLst/>
          </a:prstGeom>
          <a:noFill/>
          <a:ln w="9525">
            <a:noFill/>
            <a:miter lim="800000"/>
            <a:headEnd/>
            <a:tailEnd/>
          </a:ln>
        </p:spPr>
      </p:pic>
      <p:sp>
        <p:nvSpPr>
          <p:cNvPr id="4" name="Rounded Rectangular Callout 3"/>
          <p:cNvSpPr/>
          <p:nvPr/>
        </p:nvSpPr>
        <p:spPr>
          <a:xfrm>
            <a:off x="5715000" y="3154680"/>
            <a:ext cx="1676400" cy="990600"/>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I’m responsible for most of water’s unique properties!</a:t>
            </a:r>
            <a:endParaRPr lang="en-US" sz="1200" b="1" dirty="0"/>
          </a:p>
        </p:txBody>
      </p:sp>
      <p:grpSp>
        <p:nvGrpSpPr>
          <p:cNvPr id="9" name="Group 8"/>
          <p:cNvGrpSpPr/>
          <p:nvPr/>
        </p:nvGrpSpPr>
        <p:grpSpPr>
          <a:xfrm>
            <a:off x="6362700" y="4648197"/>
            <a:ext cx="1428750" cy="838203"/>
            <a:chOff x="6362700" y="4648197"/>
            <a:chExt cx="1428750" cy="838203"/>
          </a:xfrm>
        </p:grpSpPr>
        <p:sp>
          <p:nvSpPr>
            <p:cNvPr id="7" name="Rounded Rectangular Callout 6"/>
            <p:cNvSpPr/>
            <p:nvPr/>
          </p:nvSpPr>
          <p:spPr>
            <a:xfrm flipV="1">
              <a:off x="6381750" y="4648197"/>
              <a:ext cx="1409700" cy="83820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8" name="TextBox 7"/>
            <p:cNvSpPr txBox="1"/>
            <p:nvPr/>
          </p:nvSpPr>
          <p:spPr>
            <a:xfrm>
              <a:off x="6362700" y="4655403"/>
              <a:ext cx="1409700" cy="830997"/>
            </a:xfrm>
            <a:prstGeom prst="rect">
              <a:avLst/>
            </a:prstGeom>
            <a:noFill/>
          </p:spPr>
          <p:txBody>
            <a:bodyPr wrap="square" rtlCol="0">
              <a:spAutoFit/>
            </a:bodyPr>
            <a:lstStyle/>
            <a:p>
              <a:pPr lvl="0" algn="ctr"/>
              <a:r>
                <a:rPr lang="en-US" sz="1200" b="1" dirty="0">
                  <a:solidFill>
                    <a:prstClr val="white"/>
                  </a:solidFill>
                </a:rPr>
                <a:t>If water wasn’t polar I wouldn’t occur</a:t>
              </a:r>
              <a:r>
                <a:rPr lang="en-US" sz="1200" b="1" dirty="0" smtClean="0">
                  <a:solidFill>
                    <a:prstClr val="white"/>
                  </a:solidFill>
                </a:rPr>
                <a:t>!</a:t>
              </a:r>
              <a:endParaRPr lang="en-US" sz="1200" b="1" dirty="0">
                <a:solidFill>
                  <a:prstClr val="white"/>
                </a:solidFil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228600" y="228600"/>
            <a:ext cx="8610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b="1" smtClean="0">
                <a:solidFill>
                  <a:srgbClr val="339933"/>
                </a:solidFill>
              </a:rPr>
              <a:t>Polarity of water molecules and  hydrogen bonding</a:t>
            </a:r>
            <a:endParaRPr lang="en-US" b="1" smtClean="0"/>
          </a:p>
        </p:txBody>
      </p:sp>
      <p:sp>
        <p:nvSpPr>
          <p:cNvPr id="2051" name="Line 5"/>
          <p:cNvSpPr>
            <a:spLocks noChangeShapeType="1"/>
          </p:cNvSpPr>
          <p:nvPr/>
        </p:nvSpPr>
        <p:spPr bwMode="auto">
          <a:xfrm>
            <a:off x="152400" y="1447800"/>
            <a:ext cx="87630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 name="Rectangle 7"/>
          <p:cNvSpPr>
            <a:spLocks noChangeArrowheads="1"/>
          </p:cNvSpPr>
          <p:nvPr/>
        </p:nvSpPr>
        <p:spPr bwMode="auto">
          <a:xfrm>
            <a:off x="228600" y="1473200"/>
            <a:ext cx="86868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ts val="1500"/>
              </a:spcBef>
              <a:buClr>
                <a:srgbClr val="339933"/>
              </a:buClr>
              <a:buFontTx/>
              <a:buChar char="•"/>
              <a:tabLst>
                <a:tab pos="2743200" algn="l"/>
              </a:tabLst>
            </a:pPr>
            <a:r>
              <a:rPr lang="en-US" sz="3000" b="0">
                <a:solidFill>
                  <a:srgbClr val="000000"/>
                </a:solidFill>
              </a:rPr>
              <a:t>Water is a polar molecule</a:t>
            </a:r>
          </a:p>
          <a:p>
            <a:pPr marL="1085850" lvl="2" indent="-228600">
              <a:spcBef>
                <a:spcPts val="1500"/>
              </a:spcBef>
              <a:buClr>
                <a:srgbClr val="339933"/>
              </a:buClr>
              <a:buFont typeface="Times"/>
              <a:buChar char="•"/>
              <a:tabLst>
                <a:tab pos="2743200" algn="l"/>
              </a:tabLst>
            </a:pPr>
            <a:r>
              <a:rPr lang="en-US" sz="2600" b="0">
                <a:solidFill>
                  <a:srgbClr val="000000"/>
                </a:solidFill>
              </a:rPr>
              <a:t>Wide V shaped</a:t>
            </a:r>
          </a:p>
          <a:p>
            <a:pPr marL="1085850" lvl="2" indent="-228600">
              <a:spcBef>
                <a:spcPts val="1500"/>
              </a:spcBef>
              <a:buClr>
                <a:srgbClr val="339933"/>
              </a:buClr>
              <a:buFont typeface="Times"/>
              <a:buChar char="•"/>
              <a:tabLst>
                <a:tab pos="2743200" algn="l"/>
              </a:tabLst>
            </a:pPr>
            <a:r>
              <a:rPr lang="en-US" sz="2600" b="0">
                <a:solidFill>
                  <a:srgbClr val="000000"/>
                </a:solidFill>
              </a:rPr>
              <a:t>Shared electrons, </a:t>
            </a:r>
          </a:p>
          <a:p>
            <a:pPr marL="1085850" lvl="2" indent="-228600">
              <a:spcBef>
                <a:spcPts val="1500"/>
              </a:spcBef>
              <a:buClr>
                <a:srgbClr val="339933"/>
              </a:buClr>
              <a:buFont typeface="Times"/>
              <a:buNone/>
              <a:tabLst>
                <a:tab pos="2743200" algn="l"/>
              </a:tabLst>
            </a:pPr>
            <a:r>
              <a:rPr lang="en-US" sz="2600" b="0">
                <a:solidFill>
                  <a:srgbClr val="000000"/>
                </a:solidFill>
              </a:rPr>
              <a:t>	not equally</a:t>
            </a:r>
          </a:p>
          <a:p>
            <a:pPr marL="1085850" lvl="2" indent="-228600">
              <a:spcBef>
                <a:spcPts val="1500"/>
              </a:spcBef>
              <a:buClr>
                <a:srgbClr val="339933"/>
              </a:buClr>
              <a:buFont typeface="Times"/>
              <a:buNone/>
              <a:tabLst>
                <a:tab pos="2743200" algn="l"/>
              </a:tabLst>
            </a:pPr>
            <a:endParaRPr lang="en-US" sz="2600" b="0">
              <a:solidFill>
                <a:srgbClr val="000000"/>
              </a:solidFill>
            </a:endParaRPr>
          </a:p>
          <a:p>
            <a:pPr marL="742950" lvl="1" indent="-285750">
              <a:spcBef>
                <a:spcPts val="1500"/>
              </a:spcBef>
              <a:buClr>
                <a:srgbClr val="339933"/>
              </a:buClr>
              <a:buFont typeface="Times"/>
              <a:buChar char="•"/>
              <a:tabLst>
                <a:tab pos="2743200" algn="l"/>
              </a:tabLst>
            </a:pPr>
            <a:r>
              <a:rPr lang="en-US" sz="2600" b="0">
                <a:solidFill>
                  <a:srgbClr val="000000"/>
                </a:solidFill>
              </a:rPr>
              <a:t>Hydrogen bonding</a:t>
            </a:r>
          </a:p>
          <a:p>
            <a:pPr marL="1085850" lvl="2" indent="-228600">
              <a:spcBef>
                <a:spcPts val="1500"/>
              </a:spcBef>
              <a:buClr>
                <a:srgbClr val="339933"/>
              </a:buClr>
              <a:buFont typeface="Times"/>
              <a:buChar char="•"/>
              <a:tabLst>
                <a:tab pos="2743200" algn="l"/>
              </a:tabLst>
            </a:pPr>
            <a:r>
              <a:rPr lang="en-US" sz="2600" b="0">
                <a:solidFill>
                  <a:srgbClr val="000000"/>
                </a:solidFill>
              </a:rPr>
              <a:t>Opposite charges by H of one atom to O of another</a:t>
            </a:r>
          </a:p>
          <a:p>
            <a:pPr marL="1085850" lvl="2" indent="-228600">
              <a:spcBef>
                <a:spcPts val="1500"/>
              </a:spcBef>
              <a:buClr>
                <a:srgbClr val="339933"/>
              </a:buClr>
              <a:buFont typeface="Times"/>
              <a:buChar char="•"/>
              <a:tabLst>
                <a:tab pos="2743200" algn="l"/>
              </a:tabLst>
            </a:pPr>
            <a:r>
              <a:rPr lang="en-US" sz="2600" b="0">
                <a:solidFill>
                  <a:srgbClr val="000000"/>
                </a:solidFill>
              </a:rPr>
              <a:t>Maximum of 4 hydrogen bond</a:t>
            </a:r>
          </a:p>
        </p:txBody>
      </p:sp>
      <p:pic>
        <p:nvPicPr>
          <p:cNvPr id="2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76400"/>
            <a:ext cx="3352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7"/>
          <p:cNvSpPr>
            <a:spLocks noChangeArrowheads="1"/>
          </p:cNvSpPr>
          <p:nvPr/>
        </p:nvSpPr>
        <p:spPr bwMode="auto">
          <a:xfrm>
            <a:off x="7620000" y="4648200"/>
            <a:ext cx="1016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500"/>
              <a:t>Fig. 3.2</a:t>
            </a:r>
          </a:p>
        </p:txBody>
      </p:sp>
    </p:spTree>
    <p:extLst>
      <p:ext uri="{BB962C8B-B14F-4D97-AF65-F5344CB8AC3E}">
        <p14:creationId xmlns:p14="http://schemas.microsoft.com/office/powerpoint/2010/main" val="3542866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286000" y="1828800"/>
            <a:ext cx="4267200" cy="2308324"/>
          </a:xfrm>
          <a:prstGeom prst="rect">
            <a:avLst/>
          </a:prstGeom>
          <a:solidFill>
            <a:srgbClr val="FFFF00"/>
          </a:solidFill>
          <a:ln w="76200">
            <a:solidFill>
              <a:schemeClr val="tx1"/>
            </a:solidFill>
            <a:miter lim="800000"/>
            <a:headEnd/>
            <a:tailEnd/>
          </a:ln>
        </p:spPr>
        <p:txBody>
          <a:bodyPr wrap="square">
            <a:spAutoFit/>
          </a:bodyPr>
          <a:lstStyle/>
          <a:p>
            <a:pPr algn="ctr"/>
            <a:r>
              <a:rPr lang="en-US" b="1" u="sng" dirty="0" smtClean="0"/>
              <a:t>Water Activity</a:t>
            </a:r>
            <a:endParaRPr lang="en-US" b="1" u="sng" dirty="0"/>
          </a:p>
          <a:p>
            <a:pPr algn="ctr"/>
            <a:r>
              <a:rPr lang="en-US" b="1" dirty="0" smtClean="0"/>
              <a:t>Parts 3A:  </a:t>
            </a:r>
          </a:p>
          <a:p>
            <a:pPr algn="ctr"/>
            <a:r>
              <a:rPr lang="en-US" b="1" dirty="0" smtClean="0"/>
              <a:t>Bonds Between Water Molecules</a:t>
            </a:r>
          </a:p>
          <a:p>
            <a:pPr algn="ctr"/>
            <a:r>
              <a:rPr lang="en-US" b="1" dirty="0"/>
              <a:t>-Water Kit</a:t>
            </a:r>
          </a:p>
          <a:p>
            <a:pPr algn="ctr"/>
            <a:endParaRPr lang="en-US" b="1" dirty="0"/>
          </a:p>
          <a:p>
            <a:pPr algn="ctr"/>
            <a:r>
              <a:rPr lang="en-US" b="1" dirty="0"/>
              <a:t>Let’s do the activity </a:t>
            </a:r>
            <a:r>
              <a:rPr lang="en-US" b="1" dirty="0" smtClean="0"/>
              <a:t>on </a:t>
            </a:r>
            <a:r>
              <a:rPr lang="en-US" b="1" dirty="0"/>
              <a:t>Page </a:t>
            </a:r>
            <a:r>
              <a:rPr lang="en-US" b="1" dirty="0" smtClean="0"/>
              <a:t>8-10 </a:t>
            </a:r>
            <a:r>
              <a:rPr lang="en-US" b="1" dirty="0"/>
              <a:t>(Student Version) </a:t>
            </a:r>
          </a:p>
          <a:p>
            <a:pPr algn="ctr"/>
            <a:endParaRPr lang="en-US" b="1" dirty="0"/>
          </a:p>
        </p:txBody>
      </p:sp>
    </p:spTree>
    <p:extLst>
      <p:ext uri="{BB962C8B-B14F-4D97-AF65-F5344CB8AC3E}">
        <p14:creationId xmlns:p14="http://schemas.microsoft.com/office/powerpoint/2010/main" val="4003986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286000" y="1828800"/>
            <a:ext cx="4267200" cy="2862322"/>
          </a:xfrm>
          <a:prstGeom prst="rect">
            <a:avLst/>
          </a:prstGeom>
          <a:solidFill>
            <a:srgbClr val="FFFF00"/>
          </a:solidFill>
          <a:ln w="76200">
            <a:solidFill>
              <a:schemeClr val="tx1"/>
            </a:solidFill>
            <a:miter lim="800000"/>
            <a:headEnd/>
            <a:tailEnd/>
          </a:ln>
        </p:spPr>
        <p:txBody>
          <a:bodyPr wrap="square">
            <a:spAutoFit/>
          </a:bodyPr>
          <a:lstStyle/>
          <a:p>
            <a:pPr algn="ctr"/>
            <a:r>
              <a:rPr lang="en-US" b="1" u="sng" dirty="0" smtClean="0"/>
              <a:t>Water Activity</a:t>
            </a:r>
            <a:endParaRPr lang="en-US" b="1" u="sng" dirty="0"/>
          </a:p>
          <a:p>
            <a:pPr algn="ctr"/>
            <a:r>
              <a:rPr lang="en-US" b="1" dirty="0" smtClean="0"/>
              <a:t>Parts 3B:  </a:t>
            </a:r>
          </a:p>
          <a:p>
            <a:pPr algn="ctr"/>
            <a:r>
              <a:rPr lang="en-US" b="1" dirty="0" smtClean="0"/>
              <a:t>Bonds Between Water &amp; Other Molecules</a:t>
            </a:r>
          </a:p>
          <a:p>
            <a:pPr algn="ctr"/>
            <a:r>
              <a:rPr lang="en-US" b="1" dirty="0"/>
              <a:t>-Water Kit</a:t>
            </a:r>
          </a:p>
          <a:p>
            <a:pPr algn="ctr"/>
            <a:endParaRPr lang="en-US" b="1" dirty="0"/>
          </a:p>
          <a:p>
            <a:pPr algn="ctr"/>
            <a:r>
              <a:rPr lang="en-US" b="1" dirty="0" smtClean="0"/>
              <a:t>Show Ethane &amp; Ethanol</a:t>
            </a:r>
          </a:p>
          <a:p>
            <a:pPr algn="ctr"/>
            <a:r>
              <a:rPr lang="en-US" b="1" dirty="0" smtClean="0"/>
              <a:t>Show </a:t>
            </a:r>
            <a:r>
              <a:rPr lang="en-US" b="1" dirty="0" err="1" smtClean="0"/>
              <a:t>NaCl</a:t>
            </a:r>
            <a:endParaRPr lang="en-US" b="1" dirty="0"/>
          </a:p>
          <a:p>
            <a:pPr algn="ctr"/>
            <a:r>
              <a:rPr lang="en-US" b="1" dirty="0" smtClean="0"/>
              <a:t> on </a:t>
            </a:r>
            <a:r>
              <a:rPr lang="en-US" b="1" dirty="0"/>
              <a:t>Page </a:t>
            </a:r>
            <a:r>
              <a:rPr lang="en-US" b="1" dirty="0" smtClean="0"/>
              <a:t>10-13 </a:t>
            </a:r>
            <a:r>
              <a:rPr lang="en-US" b="1" dirty="0"/>
              <a:t>(Student Version) </a:t>
            </a:r>
          </a:p>
          <a:p>
            <a:pPr algn="ctr"/>
            <a:endParaRPr lang="en-US" b="1" dirty="0"/>
          </a:p>
        </p:txBody>
      </p:sp>
    </p:spTree>
    <p:extLst>
      <p:ext uri="{BB962C8B-B14F-4D97-AF65-F5344CB8AC3E}">
        <p14:creationId xmlns:p14="http://schemas.microsoft.com/office/powerpoint/2010/main" val="1234753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ooke Holland ’13, a biology major graduating in May and heading to Scotland for graduate school, facilitates a lab with two Wharton High School studen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362200"/>
            <a:ext cx="4038600" cy="28847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24100" y="1219200"/>
            <a:ext cx="4572000" cy="646331"/>
          </a:xfrm>
          <a:prstGeom prst="rect">
            <a:avLst/>
          </a:prstGeom>
        </p:spPr>
        <p:txBody>
          <a:bodyPr>
            <a:spAutoFit/>
          </a:bodyPr>
          <a:lstStyle/>
          <a:p>
            <a:pPr algn="ctr"/>
            <a:r>
              <a:rPr lang="en-US" b="1" dirty="0"/>
              <a:t>UT Bio Majors Head Back to High School to Teach</a:t>
            </a:r>
          </a:p>
        </p:txBody>
      </p:sp>
    </p:spTree>
    <p:extLst>
      <p:ext uri="{BB962C8B-B14F-4D97-AF65-F5344CB8AC3E}">
        <p14:creationId xmlns:p14="http://schemas.microsoft.com/office/powerpoint/2010/main" val="2222635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1371600"/>
            <a:ext cx="8458200" cy="1066800"/>
          </a:xfrm>
        </p:spPr>
        <p:txBody>
          <a:bodyPr>
            <a:normAutofit/>
          </a:bodyPr>
          <a:lstStyle/>
          <a:p>
            <a:r>
              <a:rPr lang="en-US" sz="2800" dirty="0" smtClean="0"/>
              <a:t>Which of the following makes up a water molecule?</a:t>
            </a:r>
            <a:endParaRPr lang="en-US" sz="2800" dirty="0"/>
          </a:p>
        </p:txBody>
      </p:sp>
      <p:sp>
        <p:nvSpPr>
          <p:cNvPr id="3" name="TPAnswers"/>
          <p:cNvSpPr>
            <a:spLocks noGrp="1"/>
          </p:cNvSpPr>
          <p:nvPr>
            <p:ph type="body" idx="1"/>
            <p:custDataLst>
              <p:tags r:id="rId2"/>
            </p:custDataLst>
          </p:nvPr>
        </p:nvSpPr>
        <p:spPr>
          <a:xfrm>
            <a:off x="304800" y="2286000"/>
            <a:ext cx="4114800" cy="3429000"/>
          </a:xfrm>
        </p:spPr>
        <p:txBody>
          <a:bodyPr>
            <a:noAutofit/>
          </a:bodyPr>
          <a:lstStyle/>
          <a:p>
            <a:pPr marL="624078" indent="-514350">
              <a:spcBef>
                <a:spcPct val="20000"/>
              </a:spcBef>
              <a:buFont typeface="Georgia"/>
              <a:buAutoNum type="arabicPeriod"/>
            </a:pPr>
            <a:r>
              <a:rPr lang="en-US" sz="2400" dirty="0" smtClean="0"/>
              <a:t>1 atom of hydrogen and 1 atom of oxygen</a:t>
            </a:r>
          </a:p>
          <a:p>
            <a:pPr marL="624078" indent="-514350">
              <a:spcBef>
                <a:spcPct val="20000"/>
              </a:spcBef>
              <a:buFont typeface="Georgia"/>
              <a:buAutoNum type="arabicPeriod"/>
            </a:pPr>
            <a:r>
              <a:rPr lang="en-US" sz="2400" dirty="0" smtClean="0"/>
              <a:t>1 atom of hydrogen and 2 atoms of oxygen</a:t>
            </a:r>
          </a:p>
          <a:p>
            <a:pPr marL="624078" indent="-514350">
              <a:spcBef>
                <a:spcPct val="20000"/>
              </a:spcBef>
              <a:buFont typeface="Georgia"/>
              <a:buAutoNum type="arabicPeriod"/>
            </a:pPr>
            <a:r>
              <a:rPr lang="en-US" sz="2400" dirty="0" smtClean="0"/>
              <a:t>2 atoms of hydrogen and 1 atom of oxygen</a:t>
            </a:r>
          </a:p>
          <a:p>
            <a:pPr marL="624078" indent="-514350">
              <a:spcBef>
                <a:spcPct val="20000"/>
              </a:spcBef>
              <a:buFont typeface="Georgia"/>
              <a:buAutoNum type="arabicPeriod"/>
            </a:pPr>
            <a:r>
              <a:rPr lang="en-US" sz="2400" dirty="0" smtClean="0"/>
              <a:t>2 atoms of hydrogen and 2 atoms of oxygen</a:t>
            </a:r>
            <a:endParaRPr lang="en-US" sz="2400" dirty="0"/>
          </a:p>
        </p:txBody>
      </p:sp>
      <p:sp>
        <p:nvSpPr>
          <p:cNvPr id="5" name="TextBox 4"/>
          <p:cNvSpPr txBox="1"/>
          <p:nvPr/>
        </p:nvSpPr>
        <p:spPr>
          <a:xfrm>
            <a:off x="1629750" y="805934"/>
            <a:ext cx="2526654" cy="369332"/>
          </a:xfrm>
          <a:prstGeom prst="rect">
            <a:avLst/>
          </a:prstGeom>
          <a:noFill/>
          <a:ln w="76200">
            <a:solidFill>
              <a:srgbClr val="FFC000"/>
            </a:solidFill>
          </a:ln>
        </p:spPr>
        <p:txBody>
          <a:bodyPr wrap="non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White board review</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8229600" cy="1066800"/>
          </a:xfrm>
        </p:spPr>
        <p:txBody>
          <a:bodyPr>
            <a:normAutofit/>
          </a:bodyPr>
          <a:lstStyle/>
          <a:p>
            <a:r>
              <a:rPr lang="en-US" sz="2800" b="1" dirty="0" smtClean="0">
                <a:solidFill>
                  <a:schemeClr val="tx1"/>
                </a:solidFill>
                <a:latin typeface="+mn-lt"/>
              </a:rPr>
              <a:t>Part 4)  Unique Properties of Water</a:t>
            </a:r>
            <a:endParaRPr lang="en-US" sz="2800" b="1" dirty="0">
              <a:solidFill>
                <a:schemeClr val="tx1"/>
              </a:solidFill>
              <a:latin typeface="+mn-lt"/>
            </a:endParaRPr>
          </a:p>
        </p:txBody>
      </p:sp>
      <p:sp>
        <p:nvSpPr>
          <p:cNvPr id="5" name="Content Placeholder 4"/>
          <p:cNvSpPr>
            <a:spLocks noGrp="1"/>
          </p:cNvSpPr>
          <p:nvPr>
            <p:ph idx="1"/>
          </p:nvPr>
        </p:nvSpPr>
        <p:spPr>
          <a:xfrm>
            <a:off x="0" y="1676400"/>
            <a:ext cx="8229600" cy="4325112"/>
          </a:xfrm>
        </p:spPr>
        <p:txBody>
          <a:bodyPr>
            <a:normAutofit fontScale="92500" lnSpcReduction="20000"/>
          </a:bodyPr>
          <a:lstStyle/>
          <a:p>
            <a:r>
              <a:rPr lang="en-US" dirty="0" smtClean="0"/>
              <a:t>Over 70% of earth’s surface is covered by water!</a:t>
            </a:r>
          </a:p>
          <a:p>
            <a:r>
              <a:rPr lang="en-US" dirty="0" smtClean="0"/>
              <a:t>Water’s </a:t>
            </a:r>
            <a:r>
              <a:rPr lang="en-US" b="1" dirty="0" smtClean="0"/>
              <a:t>unique properties </a:t>
            </a:r>
            <a:r>
              <a:rPr lang="en-US" dirty="0" smtClean="0"/>
              <a:t>make life on Earth possible</a:t>
            </a:r>
          </a:p>
          <a:p>
            <a:pPr marL="411480" lvl="1" indent="0">
              <a:buNone/>
            </a:pPr>
            <a:r>
              <a:rPr lang="en-US" dirty="0" smtClean="0"/>
              <a:t>A)  Cohesion &amp; Adhesion</a:t>
            </a:r>
          </a:p>
          <a:p>
            <a:pPr lvl="2"/>
            <a:r>
              <a:rPr lang="en-US" dirty="0" smtClean="0"/>
              <a:t>Surface tension, capillary action</a:t>
            </a:r>
          </a:p>
          <a:p>
            <a:pPr marL="411480" lvl="1" indent="0">
              <a:buNone/>
            </a:pPr>
            <a:r>
              <a:rPr lang="en-US" dirty="0" smtClean="0"/>
              <a:t>B)  High Specific Heat Capacity</a:t>
            </a:r>
          </a:p>
          <a:p>
            <a:pPr lvl="2"/>
            <a:r>
              <a:rPr lang="en-US" dirty="0" smtClean="0"/>
              <a:t>Ability to moderate </a:t>
            </a:r>
          </a:p>
          <a:p>
            <a:pPr lvl="2">
              <a:buNone/>
            </a:pPr>
            <a:r>
              <a:rPr lang="en-US" dirty="0" smtClean="0"/>
              <a:t>   temperature</a:t>
            </a:r>
          </a:p>
          <a:p>
            <a:pPr marL="411480" lvl="1" indent="0">
              <a:buNone/>
            </a:pPr>
            <a:r>
              <a:rPr lang="en-US" dirty="0" smtClean="0"/>
              <a:t>C)  Solid/Expansion upon freezing</a:t>
            </a:r>
          </a:p>
          <a:p>
            <a:pPr lvl="2"/>
            <a:r>
              <a:rPr lang="en-US" dirty="0" smtClean="0"/>
              <a:t>Ice floats</a:t>
            </a:r>
          </a:p>
          <a:p>
            <a:pPr marL="411480" lvl="1" indent="0">
              <a:buNone/>
            </a:pPr>
            <a:r>
              <a:rPr lang="en-US" dirty="0" smtClean="0"/>
              <a:t>D)  Versatility as a solvent</a:t>
            </a:r>
          </a:p>
          <a:p>
            <a:pPr lvl="2"/>
            <a:r>
              <a:rPr lang="en-US" dirty="0" smtClean="0"/>
              <a:t>Dissolves many solutes</a:t>
            </a:r>
          </a:p>
        </p:txBody>
      </p:sp>
      <p:pic>
        <p:nvPicPr>
          <p:cNvPr id="54274" name="Picture 2" descr="http://www.public-domain-image.com/cache/space-public-domain-images-pictures/earth-from-outer-space_w585_h706.jpg"/>
          <p:cNvPicPr>
            <a:picLocks noChangeAspect="1" noChangeArrowheads="1"/>
          </p:cNvPicPr>
          <p:nvPr/>
        </p:nvPicPr>
        <p:blipFill>
          <a:blip r:embed="rId3" cstate="print"/>
          <a:srcRect/>
          <a:stretch>
            <a:fillRect/>
          </a:stretch>
        </p:blipFill>
        <p:spPr bwMode="auto">
          <a:xfrm>
            <a:off x="5410200" y="2743200"/>
            <a:ext cx="3218880" cy="37666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5224200" y="3962400"/>
            <a:ext cx="3891712" cy="2590800"/>
          </a:xfrm>
          <a:prstGeom prst="rect">
            <a:avLst/>
          </a:prstGeom>
          <a:noFill/>
          <a:ln w="9525">
            <a:noFill/>
            <a:miter lim="800000"/>
            <a:headEnd/>
            <a:tailEnd/>
          </a:ln>
        </p:spPr>
      </p:pic>
      <p:sp>
        <p:nvSpPr>
          <p:cNvPr id="2" name="Title 1"/>
          <p:cNvSpPr>
            <a:spLocks noGrp="1"/>
          </p:cNvSpPr>
          <p:nvPr>
            <p:ph type="title"/>
          </p:nvPr>
        </p:nvSpPr>
        <p:spPr>
          <a:xfrm>
            <a:off x="152400" y="533400"/>
            <a:ext cx="8229600" cy="1066800"/>
          </a:xfrm>
        </p:spPr>
        <p:txBody>
          <a:bodyPr/>
          <a:lstStyle/>
          <a:p>
            <a:r>
              <a:rPr lang="en-US" dirty="0" smtClean="0"/>
              <a:t>A)  Cohesion</a:t>
            </a:r>
            <a:endParaRPr lang="en-US" dirty="0"/>
          </a:p>
        </p:txBody>
      </p:sp>
      <p:sp>
        <p:nvSpPr>
          <p:cNvPr id="3" name="Content Placeholder 2"/>
          <p:cNvSpPr>
            <a:spLocks noGrp="1"/>
          </p:cNvSpPr>
          <p:nvPr>
            <p:ph idx="1"/>
          </p:nvPr>
        </p:nvSpPr>
        <p:spPr>
          <a:xfrm>
            <a:off x="228600" y="1676400"/>
            <a:ext cx="4114800" cy="4800600"/>
          </a:xfrm>
        </p:spPr>
        <p:txBody>
          <a:bodyPr>
            <a:normAutofit/>
          </a:bodyPr>
          <a:lstStyle/>
          <a:p>
            <a:r>
              <a:rPr lang="en-US" sz="2400" dirty="0" smtClean="0"/>
              <a:t>Water has many unusual properties b/c of its </a:t>
            </a:r>
            <a:r>
              <a:rPr lang="en-US" sz="2400" u="sng" dirty="0" smtClean="0">
                <a:solidFill>
                  <a:schemeClr val="accent1">
                    <a:lumMod val="75000"/>
                  </a:schemeClr>
                </a:solidFill>
              </a:rPr>
              <a:t>polar nature</a:t>
            </a:r>
            <a:r>
              <a:rPr lang="en-US" sz="2400" dirty="0" smtClean="0">
                <a:solidFill>
                  <a:schemeClr val="accent1">
                    <a:lumMod val="75000"/>
                  </a:schemeClr>
                </a:solidFill>
              </a:rPr>
              <a:t> </a:t>
            </a:r>
            <a:r>
              <a:rPr lang="en-US" sz="2400" dirty="0" smtClean="0"/>
              <a:t>and ability to </a:t>
            </a:r>
            <a:r>
              <a:rPr lang="en-US" sz="2400" u="sng" dirty="0" smtClean="0">
                <a:solidFill>
                  <a:schemeClr val="accent1">
                    <a:lumMod val="75000"/>
                  </a:schemeClr>
                </a:solidFill>
              </a:rPr>
              <a:t>hydrogen bond</a:t>
            </a:r>
          </a:p>
          <a:p>
            <a:pPr lvl="1"/>
            <a:r>
              <a:rPr lang="en-US" sz="2400" dirty="0" smtClean="0"/>
              <a:t>Cohesion: the tendency of molecules of the same kind to stick together</a:t>
            </a:r>
          </a:p>
          <a:p>
            <a:pPr lvl="2"/>
            <a:r>
              <a:rPr lang="en-US" sz="2000" dirty="0" smtClean="0"/>
              <a:t>Water has strong cohesion</a:t>
            </a:r>
          </a:p>
          <a:p>
            <a:pPr lvl="2"/>
            <a:r>
              <a:rPr lang="en-US" sz="2000" dirty="0" smtClean="0"/>
              <a:t>Creates surface tension</a:t>
            </a:r>
          </a:p>
          <a:p>
            <a:pPr lvl="2"/>
            <a:r>
              <a:rPr lang="en-US" sz="2000" dirty="0" smtClean="0"/>
              <a:t>Ex. water bead</a:t>
            </a:r>
          </a:p>
        </p:txBody>
      </p:sp>
      <p:sp>
        <p:nvSpPr>
          <p:cNvPr id="18434" name="AutoShape 2" descr="data:image/jpeg;base64,/9j/4AAQSkZJRgABAQAAAQABAAD/2wCEAAkGBhQSERQUEhQUFBQUFBUUFxQUFBcUFBQUFBQXFBQUFBQXHCYeFxwkHBQUHy8gJCcpLCwsFx4xNTAqNSYrLCkBCQoKDgwOFw8PGiwcHBwsLCwsKSwsLCwsLCwsKSwsLCwsKSwsKSksLCwsKSkpLCwpLCwsKSwpLCwsLCwsLCwpLP/AABEIAOEA4QMBIgACEQEDEQH/xAAbAAADAQEBAQEAAAAAAAAAAAAAAQIDBAUGB//EADoQAAICAQIDBAcHAwMFAAAAAAABAhEDEiEEMUFRYXGBBRMiMpGh8BRCUnKxwdGCouEGYpIHJDOTsv/EABcBAQEBAQAAAAAAAAAAAAAAAAEAAgP/xAAeEQEBAQACAgMBAAAAAAAAAAAAARECMSFBAxJRE//aAAwDAQACEQMRAD8A+XoCkwRtwVEsSGZahMiRbZjORRByCzJyKRrGV2CZI0SUCEWkBNItEosiaLRCLQNKRQoloClIpAUgJgFFKIEhM00kSIIZDKkQzSJisbFYgrAdgQcukaiNMqhYJRCxslgUzkYyZpMxkakFpWXFmaRpE1WYqhiCzLSiiUUBVEtGaLTBLRSZKYWDTRMtMzTHqItLGmYSyk+vLDrsiao4YZzdZTNidDMZj1EsIUNE0WBsIaJZbJaIJoRdgSc0UWkEYlaRrKJEM0aJaJMpGUkbSRKiajNZ6QNHETQ6EAiqBIEaKRKKAmWiEUgK0WiIlsmicjHLnDNOjilIZGbWkuIEsjYseOzrxYPh2878F18eX6DbIzJayx2+R0wlT+vgZ5J0/ZVL5vxf0u4mO7Mt9PQxyLMcaNTLZAFAKJklNCokQDoCGMEUmQOyZWcuWZ0pXsuZOTFV77/FPv33I5rlh3myxmWfBNd67vrfyseHiOj5/XToOjMU0Q0bzRmxDNoChUIAwBAjGhDsi0iaqJlBnTjMtRxcXDdHIsLbddOb5JLvb2X7nfx0lBOT6fPuObhHJxTndt6q6RbSWy5J0km+bGUWTutcWNR734beSf6v4J7m99Xz/ftfaZMcUSS42a4sRcYGiQacUojsSYNg0EynIiwbJKJaCwsUQBuMg5gbBA2TJQyUzSc9RhJEchxa6PP+DLJtvtt05ryXTyaM3kEWDUvjK95NLt5rwvp5/FlqdhpOeWBx3jbX4U6a/I3t/S9uyuQl0FURglqWzT5701uq2fY+fOq7jT68fDt8g1fUqCigYhNAh0JkjUjfHkOUnLJv2VzfPuXV/sVMPiJ+tnGP3W35xh78vN6YLulI63jODhJW5SXJ1CP5IWtvF6n4UdayGZGrWugROsLIa0TLsxUi4yClrYpMjWS5AV6g1GWsakaGtbCzOw1CmlgZ6gLEysLEMmUsVFtCogigouhEioETKZMJW6VL80lFf8pNJebFJzcPbuL0y7VumlyUl95fNdGSuKrbItN9ecJeb5eEvmbZYyi6lFxfeufh2+KFqtUwxa0VdbXhv/a2vk14FPE6tU0t2426Xa00pJd7SXecX2dx/wDG9vwSvT/S+cPmu40x8WrSdwl0Utm32wlyfluDW62TEzfHJzdOOt821tPxc6p+M1I636GbpqVdqmvaXnByi/FuPkX2hnG3p5cpUvr4HPxU9MedSm9Kfe+vkrfkevLhoRtNOXJqT2VX0ipXvtv5Ktz6D0JhnJXi4fRGMVeaOJY1Fp25PPkucXS/HVvlXItanx3HyODhXUVCEmtoxUYuV7UkqW7HkxuLqSafY+fn2eB9N6T9PwhN1L1rkvb0tyjKTptPLK9STXSLTXPu+d9Jek5Z5656VtSUY6YxVt0l4tvxbN8drHKSe2amGszTHZM611jWQxsWoMOt/WC1mGsNZYNb6h6zDWGscWujWPWYKY9Q4db6wMdYFidGWMdmm7qnG7p77/JGZNjRlHYgCyQZlOZbZjIYKibJjFhW4snENVH7z5JW2/AdxmOrC3VXtz0/dvtrt7+ZUsPVfD+H182vM5+GxZJNpQna5+xLbx228z3PRXoOedr32uejClObW1Ocr04lv95p7rZ8jGuk468rBHU6uuVt7aVfOnV+HX5rsn6LttOEpwb2eSDxxdLXybftaeik9+r2b96McHDWtWOFpp48DlxWZ3tc87nHHCVX7u6t7HDh/wBTepjp4eChJSUo5sixZM0I1H2YtYoxim426W9vq3J5u10n14q9Feh8mVpYoSlTXuxloUeruKarbpfI97D/AKUvX67NDGscpRlCKg60+63JSpddpb3zXNnxfpj/AKgZ8lrJxOWf+2EtMfNQqJ81L0pkytucpSx4/b0OT07NKK35W3FX3nOzjKf6V+j8R/rHh+Hg4YuGyLJag8mSWN5Iu9KcY04Xe/JR2XvHjeleNzZ3cs8+JS3pv21S3f2de74xjXefC8Vx08k3OUt23LbZJvf2V0QYODlJ3Hdre10fbfQpzm+Ixbvb1M3pnGuTb8F/JXBekFkdKLXe2t/I3x4da/7lLK/x+7mXLnmXv/1qXkduP0fGqwtNfgrTP4cp+Tb7jtLy9sWT0xHY2q+uplKZtlWszcyHIVDg1eseshQHoIHqHqMy4oiuLLRBaYEAAEsb0MaiFGWisQxEkyIaNGRQitcPDpp9pXqLd6d0tPl1vtXLbuQsUq37+X7lcVklyXUD4xx5uHTlapSSq9Nxe/KcVzS+K6HVn9MKMI45a1UYylBKUoynNesbW1SrXpt7rT0OBybbxxTvlJqLajq2uT5LnZtxXB+sy5JS3i8k3GO6Shqejbt00YvfhqdOLivTMt6UYfnl7T8ILc8vLxeST3k+6tvkj6BcJCPswjGPVtLdLsvnuJ8DDUpKKTSpVsvgtupm8OV9h4PD+i5z7Er5v/B6cvROnCo6qWR+slLrohcIpJ8rl617/hgzvjjcpRjHZyaim+ScnVvuXN9yMvSWVZJKMdoukl1WKCUYp99KKffYz45Frj4DgYpaq5u43u0ul9/Xl1OufDRlzir7ap/Fbl0UjpOMkY3WH2Zr3ZyXdKpr+7f5j1TXNRl+V6X/AMZWv7jYGWEpelk9sqfZc1pkvDJun4NtB9n1K8b1rs+98PveKvyJmiIcCnulT7Y3F/GNWPS3eyx47Z0KKRpHG2vbev8A3OoTXjKMfbXir7zRY8f4b8XL9VJfoGmRz+sREsi8DtSXSEfOMX/9JsNXZsvl8OQFxRwX0fnt83saSwqPN/Df9Cs6Ib23NMs2NA2KyCqAVgSdiQMLFZloUSyhNEmbExsViFxOnIrSa5o5FIpSfRkVKPdTu+e19tcr7zDPmrl9dw5Nszji3t+Xd/kQuPW+bdsbYNkORJrhda5dkdC/NlTTf/rWVeMonHwvtNz/ABPb8q5fux8VkuEILnJuT7tdX/ZDH52aRVKuwO1fxQAmAgDJHZI2jo4WaRz2CkRd7wIX2Y5Y52afamZytbGvqR+rSMPtJEsxYdjTJJHNkkDmQ2ajFqZSFYMVGmD1AFAS2vQFYwo5uhWKwZDFG5bVt+/xMmUyWIp2NSM7CyGtdZMpGbkS5Fi1bkGm6Xa0vi6M0xZMlfB/Gml82iqnmlgalKU0qVuMV2RX18jYnHGkl2JL+SgiILARoHYtQUBJSYxIYEBQhkhZLY5MhslaBpCQ0IDRJoJxBJoA0gKegDM1Meow6FIzZo2QxZQJsbIYg1PZ7EWJjsQliooTRIUS1cq7K/n9o/E2WPa2HCwTt9u/18gtakS0NM1y46MUTPRgwbFZICGhCloaEGoCbEmTrDUSUyAcibIKAmxpkGiYmyUNk1oAVjFnXQGoTZIOi9QrFQECaIaNCGQZ0A2JMQTJUi6NYYNr6FqZe9Ue3nX4ep2YcdEQx1cu7/Pz5/A1WTYxXSfic7OQ6MsjnNRmgQAxZMqU7dvr5dK5IzGSPUS2DESIBiYgAFCJGUhXt9eRUQSqALJ1AV0IjWMj4dEkJItoKJoqE0UyZMgkTQAQQ0QaNEMQpGsJmBSkBdUpWRKRlrE2B05W/r9TMdAkLJBQ6EKIbAVkgIYJEBQpF0Q0STYUFBQoFIkYKLbIkx2RIoarUBnYDg2PTkJMpomjLoTZnJlkNECHQRQSJEyKKsGQTpEkXQEEjATIkwGl2iZICbGSyAAaQ2hKB2NoTJSE5CsGgZCgAHRAmFDBokliZVCaJIoYwNaHpsUhAc3WpZmADEqInyGABAAAohsAIXtLEAEREQAQEiWACFIbAAa9AmQATRCYATnSKGAqEDAAFCFIAEzpAABF/9k="/>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hQSERQUEhQUFBQUFBUUFxQUFBcUFBQUFBQXFBQUFBQXHCYeFxwkHBQUHy8gJCcpLCwsFx4xNTAqNSYrLCkBCQoKDgwOFw8PGiwcHBwsLCwsKSwsLCwsLCwsKSwsLCwsKSwsKSksLCwsKSkpLCwpLCwsKSwpLCwsLCwsLCwpLP/AABEIAOEA4QMBIgACEQEDEQH/xAAbAAADAQEBAQEAAAAAAAAAAAAAAQIDBAUGB//EADoQAAICAQIDBAcHAwMFAAAAAAABAhEDEiEEMUFRYXGBBRMiMpGh8BRCUnKxwdGCouEGYpIHJDOTsv/EABcBAQEBAQAAAAAAAAAAAAAAAAEAAgP/xAAeEQEBAQACAgMBAAAAAAAAAAAAARECMSFBAxJRE//aAAwDAQACEQMRAD8A+XoCkwRtwVEsSGZahMiRbZjORRByCzJyKRrGV2CZI0SUCEWkBNItEosiaLRCLQNKRQoloClIpAUgJgFFKIEhM00kSIIZDKkQzSJisbFYgrAdgQcukaiNMqhYJRCxslgUzkYyZpMxkakFpWXFmaRpE1WYqhiCzLSiiUUBVEtGaLTBLRSZKYWDTRMtMzTHqItLGmYSyk+vLDrsiao4YZzdZTNidDMZj1EsIUNE0WBsIaJZbJaIJoRdgSc0UWkEYlaRrKJEM0aJaJMpGUkbSRKiajNZ6QNHETQ6EAiqBIEaKRKKAmWiEUgK0WiIlsmicjHLnDNOjilIZGbWkuIEsjYseOzrxYPh2878F18eX6DbIzJayx2+R0wlT+vgZ5J0/ZVL5vxf0u4mO7Mt9PQxyLMcaNTLZAFAKJklNCokQDoCGMEUmQOyZWcuWZ0pXsuZOTFV77/FPv33I5rlh3myxmWfBNd67vrfyseHiOj5/XToOjMU0Q0bzRmxDNoChUIAwBAjGhDsi0iaqJlBnTjMtRxcXDdHIsLbddOb5JLvb2X7nfx0lBOT6fPuObhHJxTndt6q6RbSWy5J0km+bGUWTutcWNR734beSf6v4J7m99Xz/ftfaZMcUSS42a4sRcYGiQacUojsSYNg0EynIiwbJKJaCwsUQBuMg5gbBA2TJQyUzSc9RhJEchxa6PP+DLJtvtt05ryXTyaM3kEWDUvjK95NLt5rwvp5/FlqdhpOeWBx3jbX4U6a/I3t/S9uyuQl0FURglqWzT5701uq2fY+fOq7jT68fDt8g1fUqCigYhNAh0JkjUjfHkOUnLJv2VzfPuXV/sVMPiJ+tnGP3W35xh78vN6YLulI63jODhJW5SXJ1CP5IWtvF6n4UdayGZGrWugROsLIa0TLsxUi4yClrYpMjWS5AV6g1GWsakaGtbCzOw1CmlgZ6gLEysLEMmUsVFtCogigouhEioETKZMJW6VL80lFf8pNJebFJzcPbuL0y7VumlyUl95fNdGSuKrbItN9ecJeb5eEvmbZYyi6lFxfeufh2+KFqtUwxa0VdbXhv/a2vk14FPE6tU0t2426Xa00pJd7SXecX2dx/wDG9vwSvT/S+cPmu40x8WrSdwl0Utm32wlyfluDW62TEzfHJzdOOt821tPxc6p+M1I636GbpqVdqmvaXnByi/FuPkX2hnG3p5cpUvr4HPxU9MedSm9Kfe+vkrfkevLhoRtNOXJqT2VX0ipXvtv5Ktz6D0JhnJXi4fRGMVeaOJY1Fp25PPkucXS/HVvlXItanx3HyODhXUVCEmtoxUYuV7UkqW7HkxuLqSafY+fn2eB9N6T9PwhN1L1rkvb0tyjKTptPLK9STXSLTXPu+d9Jek5Z5656VtSUY6YxVt0l4tvxbN8drHKSe2amGszTHZM611jWQxsWoMOt/WC1mGsNZYNb6h6zDWGscWujWPWYKY9Q4db6wMdYFidGWMdmm7qnG7p77/JGZNjRlHYgCyQZlOZbZjIYKibJjFhW4snENVH7z5JW2/AdxmOrC3VXtz0/dvtrt7+ZUsPVfD+H182vM5+GxZJNpQna5+xLbx228z3PRXoOedr32uejClObW1Ocr04lv95p7rZ8jGuk468rBHU6uuVt7aVfOnV+HX5rsn6LttOEpwb2eSDxxdLXybftaeik9+r2b96McHDWtWOFpp48DlxWZ3tc87nHHCVX7u6t7HDh/wBTepjp4eChJSUo5sixZM0I1H2YtYoxim426W9vq3J5u10n14q9Feh8mVpYoSlTXuxloUeruKarbpfI97D/AKUvX67NDGscpRlCKg60+63JSpddpb3zXNnxfpj/AKgZ8lrJxOWf+2EtMfNQqJ81L0pkytucpSx4/b0OT07NKK35W3FX3nOzjKf6V+j8R/rHh+Hg4YuGyLJag8mSWN5Iu9KcY04Xe/JR2XvHjeleNzZ3cs8+JS3pv21S3f2de74xjXefC8Vx08k3OUt23LbZJvf2V0QYODlJ3Hdre10fbfQpzm+Ixbvb1M3pnGuTb8F/JXBekFkdKLXe2t/I3x4da/7lLK/x+7mXLnmXv/1qXkduP0fGqwtNfgrTP4cp+Tb7jtLy9sWT0xHY2q+uplKZtlWszcyHIVDg1eseshQHoIHqHqMy4oiuLLRBaYEAAEsb0MaiFGWisQxEkyIaNGRQitcPDpp9pXqLd6d0tPl1vtXLbuQsUq37+X7lcVklyXUD4xx5uHTlapSSq9Nxe/KcVzS+K6HVn9MKMI45a1UYylBKUoynNesbW1SrXpt7rT0OBybbxxTvlJqLajq2uT5LnZtxXB+sy5JS3i8k3GO6Shqejbt00YvfhqdOLivTMt6UYfnl7T8ILc8vLxeST3k+6tvkj6BcJCPswjGPVtLdLsvnuJ8DDUpKKTSpVsvgtupm8OV9h4PD+i5z7Er5v/B6cvROnCo6qWR+slLrohcIpJ8rl617/hgzvjjcpRjHZyaim+ScnVvuXN9yMvSWVZJKMdoukl1WKCUYp99KKffYz45Frj4DgYpaq5u43u0ul9/Xl1OufDRlzir7ap/Fbl0UjpOMkY3WH2Zr3ZyXdKpr+7f5j1TXNRl+V6X/AMZWv7jYGWEpelk9sqfZc1pkvDJun4NtB9n1K8b1rs+98PveKvyJmiIcCnulT7Y3F/GNWPS3eyx47Z0KKRpHG2vbev8A3OoTXjKMfbXir7zRY8f4b8XL9VJfoGmRz+sREsi8DtSXSEfOMX/9JsNXZsvl8OQFxRwX0fnt83saSwqPN/Df9Cs6Ib23NMs2NA2KyCqAVgSdiQMLFZloUSyhNEmbExsViFxOnIrSa5o5FIpSfRkVKPdTu+e19tcr7zDPmrl9dw5Nszji3t+Xd/kQuPW+bdsbYNkORJrhda5dkdC/NlTTf/rWVeMonHwvtNz/ABPb8q5fux8VkuEILnJuT7tdX/ZDH52aRVKuwO1fxQAmAgDJHZI2jo4WaRz2CkRd7wIX2Y5Y52afamZytbGvqR+rSMPtJEsxYdjTJJHNkkDmQ2ajFqZSFYMVGmD1AFAS2vQFYwo5uhWKwZDFG5bVt+/xMmUyWIp2NSM7CyGtdZMpGbkS5Fi1bkGm6Xa0vi6M0xZMlfB/Gml82iqnmlgalKU0qVuMV2RX18jYnHGkl2JL+SgiILARoHYtQUBJSYxIYEBQhkhZLY5MhslaBpCQ0IDRJoJxBJoA0gKegDM1Meow6FIzZo2QxZQJsbIYg1PZ7EWJjsQliooTRIUS1cq7K/n9o/E2WPa2HCwTt9u/18gtakS0NM1y46MUTPRgwbFZICGhCloaEGoCbEmTrDUSUyAcibIKAmxpkGiYmyUNk1oAVjFnXQGoTZIOi9QrFQECaIaNCGQZ0A2JMQTJUi6NYYNr6FqZe9Ue3nX4ep2YcdEQx1cu7/Pz5/A1WTYxXSfic7OQ6MsjnNRmgQAxZMqU7dvr5dK5IzGSPUS2DESIBiYgAFCJGUhXt9eRUQSqALJ1AV0IjWMj4dEkJItoKJoqE0UyZMgkTQAQQ0QaNEMQpGsJmBSkBdUpWRKRlrE2B05W/r9TMdAkLJBQ6EKIbAVkgIYJEBQpF0Q0STYUFBQoFIkYKLbIkx2RIoarUBnYDg2PTkJMpomjLoTZnJlkNECHQRQSJEyKKsGQTpEkXQEEjATIkwGl2iZICbGSyAAaQ2hKB2NoTJSE5CsGgZCgAHRAmFDBokliZVCaJIoYwNaHpsUhAc3WpZmADEqInyGABAAAohsAIXtLEAEREQAQEiWACFIbAAa9AmQATRCYATnSKGAqEDAAFCFIAEzpAABF/9k="/>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data:image/jpeg;base64,/9j/4AAQSkZJRgABAQAAAQABAAD/2wCEAAkGBhQSERQUEhQUFBQUFBUUFxQUFBcUFBQUFBQXFBQUFBQXHCYeFxwkHBQUHy8gJCcpLCwsFx4xNTAqNSYrLCkBCQoKDgwOFw8PGiwcHBwsLCwsKSwsLCwsLCwsKSwsLCwsKSwsKSksLCwsKSkpLCwpLCwsKSwpLCwsLCwsLCwpLP/AABEIAOEA4QMBIgACEQEDEQH/xAAbAAADAQEBAQEAAAAAAAAAAAAAAQIDBAUGB//EADoQAAICAQIDBAcHAwMFAAAAAAABAhEDEiEEMUFRYXGBBRMiMpGh8BRCUnKxwdGCouEGYpIHJDOTsv/EABcBAQEBAQAAAAAAAAAAAAAAAAEAAgP/xAAeEQEBAQACAgMBAAAAAAAAAAAAARECMSFBAxJRE//aAAwDAQACEQMRAD8A+XoCkwRtwVEsSGZahMiRbZjORRByCzJyKRrGV2CZI0SUCEWkBNItEosiaLRCLQNKRQoloClIpAUgJgFFKIEhM00kSIIZDKkQzSJisbFYgrAdgQcukaiNMqhYJRCxslgUzkYyZpMxkakFpWXFmaRpE1WYqhiCzLSiiUUBVEtGaLTBLRSZKYWDTRMtMzTHqItLGmYSyk+vLDrsiao4YZzdZTNidDMZj1EsIUNE0WBsIaJZbJaIJoRdgSc0UWkEYlaRrKJEM0aJaJMpGUkbSRKiajNZ6QNHETQ6EAiqBIEaKRKKAmWiEUgK0WiIlsmicjHLnDNOjilIZGbWkuIEsjYseOzrxYPh2878F18eX6DbIzJayx2+R0wlT+vgZ5J0/ZVL5vxf0u4mO7Mt9PQxyLMcaNTLZAFAKJklNCokQDoCGMEUmQOyZWcuWZ0pXsuZOTFV77/FPv33I5rlh3myxmWfBNd67vrfyseHiOj5/XToOjMU0Q0bzRmxDNoChUIAwBAjGhDsi0iaqJlBnTjMtRxcXDdHIsLbddOb5JLvb2X7nfx0lBOT6fPuObhHJxTndt6q6RbSWy5J0km+bGUWTutcWNR734beSf6v4J7m99Xz/ftfaZMcUSS42a4sRcYGiQacUojsSYNg0EynIiwbJKJaCwsUQBuMg5gbBA2TJQyUzSc9RhJEchxa6PP+DLJtvtt05ryXTyaM3kEWDUvjK95NLt5rwvp5/FlqdhpOeWBx3jbX4U6a/I3t/S9uyuQl0FURglqWzT5701uq2fY+fOq7jT68fDt8g1fUqCigYhNAh0JkjUjfHkOUnLJv2VzfPuXV/sVMPiJ+tnGP3W35xh78vN6YLulI63jODhJW5SXJ1CP5IWtvF6n4UdayGZGrWugROsLIa0TLsxUi4yClrYpMjWS5AV6g1GWsakaGtbCzOw1CmlgZ6gLEysLEMmUsVFtCogigouhEioETKZMJW6VL80lFf8pNJebFJzcPbuL0y7VumlyUl95fNdGSuKrbItN9ecJeb5eEvmbZYyi6lFxfeufh2+KFqtUwxa0VdbXhv/a2vk14FPE6tU0t2426Xa00pJd7SXecX2dx/wDG9vwSvT/S+cPmu40x8WrSdwl0Utm32wlyfluDW62TEzfHJzdOOt821tPxc6p+M1I636GbpqVdqmvaXnByi/FuPkX2hnG3p5cpUvr4HPxU9MedSm9Kfe+vkrfkevLhoRtNOXJqT2VX0ipXvtv5Ktz6D0JhnJXi4fRGMVeaOJY1Fp25PPkucXS/HVvlXItanx3HyODhXUVCEmtoxUYuV7UkqW7HkxuLqSafY+fn2eB9N6T9PwhN1L1rkvb0tyjKTptPLK9STXSLTXPu+d9Jek5Z5656VtSUY6YxVt0l4tvxbN8drHKSe2amGszTHZM611jWQxsWoMOt/WC1mGsNZYNb6h6zDWGscWujWPWYKY9Q4db6wMdYFidGWMdmm7qnG7p77/JGZNjRlHYgCyQZlOZbZjIYKibJjFhW4snENVH7z5JW2/AdxmOrC3VXtz0/dvtrt7+ZUsPVfD+H182vM5+GxZJNpQna5+xLbx228z3PRXoOedr32uejClObW1Ocr04lv95p7rZ8jGuk468rBHU6uuVt7aVfOnV+HX5rsn6LttOEpwb2eSDxxdLXybftaeik9+r2b96McHDWtWOFpp48DlxWZ3tc87nHHCVX7u6t7HDh/wBTepjp4eChJSUo5sixZM0I1H2YtYoxim426W9vq3J5u10n14q9Feh8mVpYoSlTXuxloUeruKarbpfI97D/AKUvX67NDGscpRlCKg60+63JSpddpb3zXNnxfpj/AKgZ8lrJxOWf+2EtMfNQqJ81L0pkytucpSx4/b0OT07NKK35W3FX3nOzjKf6V+j8R/rHh+Hg4YuGyLJag8mSWN5Iu9KcY04Xe/JR2XvHjeleNzZ3cs8+JS3pv21S3f2de74xjXefC8Vx08k3OUt23LbZJvf2V0QYODlJ3Hdre10fbfQpzm+Ixbvb1M3pnGuTb8F/JXBekFkdKLXe2t/I3x4da/7lLK/x+7mXLnmXv/1qXkduP0fGqwtNfgrTP4cp+Tb7jtLy9sWT0xHY2q+uplKZtlWszcyHIVDg1eseshQHoIHqHqMy4oiuLLRBaYEAAEsb0MaiFGWisQxEkyIaNGRQitcPDpp9pXqLd6d0tPl1vtXLbuQsUq37+X7lcVklyXUD4xx5uHTlapSSq9Nxe/KcVzS+K6HVn9MKMI45a1UYylBKUoynNesbW1SrXpt7rT0OBybbxxTvlJqLajq2uT5LnZtxXB+sy5JS3i8k3GO6Shqejbt00YvfhqdOLivTMt6UYfnl7T8ILc8vLxeST3k+6tvkj6BcJCPswjGPVtLdLsvnuJ8DDUpKKTSpVsvgtupm8OV9h4PD+i5z7Er5v/B6cvROnCo6qWR+slLrohcIpJ8rl617/hgzvjjcpRjHZyaim+ScnVvuXN9yMvSWVZJKMdoukl1WKCUYp99KKffYz45Frj4DgYpaq5u43u0ul9/Xl1OufDRlzir7ap/Fbl0UjpOMkY3WH2Zr3ZyXdKpr+7f5j1TXNRl+V6X/AMZWv7jYGWEpelk9sqfZc1pkvDJun4NtB9n1K8b1rs+98PveKvyJmiIcCnulT7Y3F/GNWPS3eyx47Z0KKRpHG2vbev8A3OoTXjKMfbXir7zRY8f4b8XL9VJfoGmRz+sREsi8DtSXSEfOMX/9JsNXZsvl8OQFxRwX0fnt83saSwqPN/Df9Cs6Ib23NMs2NA2KyCqAVgSdiQMLFZloUSyhNEmbExsViFxOnIrSa5o5FIpSfRkVKPdTu+e19tcr7zDPmrl9dw5Nszji3t+Xd/kQuPW+bdsbYNkORJrhda5dkdC/NlTTf/rWVeMonHwvtNz/ABPb8q5fux8VkuEILnJuT7tdX/ZDH52aRVKuwO1fxQAmAgDJHZI2jo4WaRz2CkRd7wIX2Y5Y52afamZytbGvqR+rSMPtJEsxYdjTJJHNkkDmQ2ajFqZSFYMVGmD1AFAS2vQFYwo5uhWKwZDFG5bVt+/xMmUyWIp2NSM7CyGtdZMpGbkS5Fi1bkGm6Xa0vi6M0xZMlfB/Gml82iqnmlgalKU0qVuMV2RX18jYnHGkl2JL+SgiILARoHYtQUBJSYxIYEBQhkhZLY5MhslaBpCQ0IDRJoJxBJoA0gKegDM1Meow6FIzZo2QxZQJsbIYg1PZ7EWJjsQliooTRIUS1cq7K/n9o/E2WPa2HCwTt9u/18gtakS0NM1y46MUTPRgwbFZICGhCloaEGoCbEmTrDUSUyAcibIKAmxpkGiYmyUNk1oAVjFnXQGoTZIOi9QrFQECaIaNCGQZ0A2JMQTJUi6NYYNr6FqZe9Ue3nX4ep2YcdEQx1cu7/Pz5/A1WTYxXSfic7OQ6MsjnNRmgQAxZMqU7dvr5dK5IzGSPUS2DESIBiYgAFCJGUhXt9eRUQSqALJ1AV0IjWMj4dEkJItoKJoqE0UyZMgkTQAQQ0QaNEMQpGsJmBSkBdUpWRKRlrE2B05W/r9TMdAkLJBQ6EKIbAVkgIYJEBQpF0Q0STYUFBQoFIkYKLbIkx2RIoarUBnYDg2PTkJMpomjLoTZnJlkNECHQRQSJEyKKsGQTpEkXQEEjATIkwGl2iZICbGSyAAaQ2hKB2NoTJSE5CsGgZCgAHRAmFDBokliZVCaJIoYwNaHpsUhAc3WpZmADEqInyGABAAAohsAIXtLEAEREQAQEiWACFIbAAa9AmQATRCYATnSKGAqEDAAFCFIAEzpAABF/9k="/>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9" name="Picture 7"/>
          <p:cNvPicPr>
            <a:picLocks noChangeAspect="1" noChangeArrowheads="1"/>
          </p:cNvPicPr>
          <p:nvPr/>
        </p:nvPicPr>
        <p:blipFill>
          <a:blip r:embed="rId4" cstate="print"/>
          <a:srcRect l="39844" t="42708" r="37500" b="26042"/>
          <a:stretch>
            <a:fillRect/>
          </a:stretch>
        </p:blipFill>
        <p:spPr bwMode="auto">
          <a:xfrm rot="21237181">
            <a:off x="6096000" y="304800"/>
            <a:ext cx="2895600" cy="2995448"/>
          </a:xfrm>
          <a:prstGeom prst="rect">
            <a:avLst/>
          </a:prstGeom>
          <a:ln>
            <a:noFill/>
          </a:ln>
          <a:effectLst>
            <a:outerShdw blurRad="292100" dist="139700" dir="2700000" algn="tl" rotWithShape="0">
              <a:srgbClr val="333333">
                <a:alpha val="65000"/>
              </a:srgbClr>
            </a:outerShdw>
          </a:effectLst>
        </p:spPr>
      </p:pic>
      <p:pic>
        <p:nvPicPr>
          <p:cNvPr id="18441" name="Picture 9" descr="https://encrypted-tbn2.google.com/images?q=tbn:ANd9GcSLD2HuT9X31g4jifSx1u6AwzVNoa3j-7i0e2w4_-H7OzgdTLKJBQ">
            <a:hlinkClick r:id="rId5"/>
          </p:cNvPr>
          <p:cNvPicPr>
            <a:picLocks noChangeAspect="1" noChangeArrowheads="1"/>
          </p:cNvPicPr>
          <p:nvPr/>
        </p:nvPicPr>
        <p:blipFill>
          <a:blip r:embed="rId6" cstate="print"/>
          <a:srcRect/>
          <a:stretch>
            <a:fillRect/>
          </a:stretch>
        </p:blipFill>
        <p:spPr bwMode="auto">
          <a:xfrm rot="457489">
            <a:off x="4267200" y="2286000"/>
            <a:ext cx="2619375" cy="17430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Adhesion</a:t>
            </a:r>
            <a:endParaRPr lang="en-US" dirty="0"/>
          </a:p>
        </p:txBody>
      </p:sp>
      <p:sp>
        <p:nvSpPr>
          <p:cNvPr id="3" name="Content Placeholder 2"/>
          <p:cNvSpPr>
            <a:spLocks noGrp="1"/>
          </p:cNvSpPr>
          <p:nvPr>
            <p:ph idx="1"/>
          </p:nvPr>
        </p:nvSpPr>
        <p:spPr>
          <a:xfrm>
            <a:off x="457200" y="2249424"/>
            <a:ext cx="3886200" cy="3694176"/>
          </a:xfrm>
        </p:spPr>
        <p:txBody>
          <a:bodyPr/>
          <a:lstStyle/>
          <a:p>
            <a:pPr lvl="1"/>
            <a:r>
              <a:rPr lang="en-US" sz="2400" dirty="0" smtClean="0"/>
              <a:t>Adhesion: molecules are attracted to other molecules</a:t>
            </a:r>
          </a:p>
          <a:p>
            <a:pPr lvl="2"/>
            <a:r>
              <a:rPr lang="en-US" sz="2200" dirty="0" smtClean="0"/>
              <a:t>Together with cohesion creates capillary action</a:t>
            </a:r>
          </a:p>
          <a:p>
            <a:pPr lvl="2"/>
            <a:r>
              <a:rPr lang="en-US" sz="2000" dirty="0" smtClean="0"/>
              <a:t>Ex. Meniscus </a:t>
            </a:r>
          </a:p>
          <a:p>
            <a:pPr>
              <a:buNone/>
            </a:pPr>
            <a:endParaRPr lang="en-US" dirty="0"/>
          </a:p>
        </p:txBody>
      </p:sp>
      <p:pic>
        <p:nvPicPr>
          <p:cNvPr id="17410" name="Picture 2" descr="https://encrypted-tbn2.google.com/images?q=tbn:ANd9GcRPjemIod9lYd3Gmaz4EJrIU1rOIxW4dx6xIHRnqptkG3HIjAfefQ">
            <a:hlinkClick r:id="rId3" action="ppaction://hlinkfile"/>
          </p:cNvPr>
          <p:cNvPicPr>
            <a:picLocks noChangeAspect="1" noChangeArrowheads="1"/>
          </p:cNvPicPr>
          <p:nvPr/>
        </p:nvPicPr>
        <p:blipFill>
          <a:blip r:embed="rId4" cstate="print"/>
          <a:srcRect/>
          <a:stretch>
            <a:fillRect/>
          </a:stretch>
        </p:blipFill>
        <p:spPr bwMode="auto">
          <a:xfrm rot="749725">
            <a:off x="4572000" y="685800"/>
            <a:ext cx="3967584" cy="2971800"/>
          </a:xfrm>
          <a:prstGeom prst="rect">
            <a:avLst/>
          </a:prstGeom>
          <a:ln>
            <a:noFill/>
          </a:ln>
          <a:effectLst>
            <a:outerShdw blurRad="292100" dist="139700" dir="2700000" algn="tl" rotWithShape="0">
              <a:srgbClr val="333333">
                <a:alpha val="65000"/>
              </a:srgbClr>
            </a:outerShdw>
          </a:effectLst>
        </p:spPr>
      </p:pic>
      <p:pic>
        <p:nvPicPr>
          <p:cNvPr id="17411" name="Picture 3" descr="http://cdn.morguefile.com/imageData/public/files/d/designer_manesh/preview/fldr_2009_06_25/file9321245908133.jpg"/>
          <p:cNvPicPr>
            <a:picLocks noChangeAspect="1" noChangeArrowheads="1"/>
          </p:cNvPicPr>
          <p:nvPr/>
        </p:nvPicPr>
        <p:blipFill>
          <a:blip r:embed="rId5" cstate="print"/>
          <a:srcRect/>
          <a:stretch>
            <a:fillRect/>
          </a:stretch>
        </p:blipFill>
        <p:spPr bwMode="auto">
          <a:xfrm rot="20889743">
            <a:off x="3914388" y="3185811"/>
            <a:ext cx="3873500" cy="29051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228600" y="1600200"/>
            <a:ext cx="8610600" cy="3800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buClr>
                <a:srgbClr val="339933"/>
              </a:buClr>
            </a:pPr>
            <a:r>
              <a:rPr lang="en-US" sz="2500" smtClean="0">
                <a:solidFill>
                  <a:srgbClr val="000000"/>
                </a:solidFill>
              </a:rPr>
              <a:t>Cohesion= </a:t>
            </a:r>
          </a:p>
          <a:p>
            <a:pPr>
              <a:buClr>
                <a:srgbClr val="339933"/>
              </a:buClr>
            </a:pPr>
            <a:r>
              <a:rPr lang="en-US" sz="2500" smtClean="0">
                <a:solidFill>
                  <a:srgbClr val="000000"/>
                </a:solidFill>
              </a:rPr>
              <a:t>Adhesion = </a:t>
            </a:r>
          </a:p>
          <a:p>
            <a:pPr lvl="1">
              <a:buClr>
                <a:srgbClr val="339933"/>
              </a:buClr>
            </a:pPr>
            <a:r>
              <a:rPr lang="en-US" sz="2100" smtClean="0">
                <a:solidFill>
                  <a:srgbClr val="000000"/>
                </a:solidFill>
              </a:rPr>
              <a:t>Hydrogen bonds</a:t>
            </a:r>
          </a:p>
          <a:p>
            <a:pPr lvl="1">
              <a:buClr>
                <a:srgbClr val="339933"/>
              </a:buClr>
              <a:buFont typeface="Times"/>
              <a:buNone/>
            </a:pPr>
            <a:endParaRPr lang="en-US" sz="2100" smtClean="0">
              <a:solidFill>
                <a:srgbClr val="000000"/>
              </a:solidFill>
            </a:endParaRPr>
          </a:p>
          <a:p>
            <a:pPr>
              <a:buClr>
                <a:srgbClr val="339933"/>
              </a:buClr>
            </a:pPr>
            <a:r>
              <a:rPr lang="en-US" sz="2500" smtClean="0">
                <a:solidFill>
                  <a:srgbClr val="000000"/>
                </a:solidFill>
              </a:rPr>
              <a:t>Cohesion important for water </a:t>
            </a:r>
          </a:p>
          <a:p>
            <a:pPr>
              <a:buClr>
                <a:srgbClr val="339933"/>
              </a:buClr>
              <a:buFontTx/>
              <a:buNone/>
            </a:pPr>
            <a:r>
              <a:rPr lang="en-US" sz="2500" smtClean="0">
                <a:solidFill>
                  <a:srgbClr val="000000"/>
                </a:solidFill>
              </a:rPr>
              <a:t>	transport in plants</a:t>
            </a:r>
            <a:endParaRPr lang="en-US" sz="2800" smtClean="0">
              <a:solidFill>
                <a:srgbClr val="000000"/>
              </a:solidFill>
            </a:endParaRPr>
          </a:p>
          <a:p>
            <a:pPr lvl="1">
              <a:buClr>
                <a:srgbClr val="339933"/>
              </a:buClr>
              <a:buFont typeface="Times"/>
              <a:buNone/>
            </a:pPr>
            <a:endParaRPr lang="en-US" sz="2400" smtClean="0">
              <a:solidFill>
                <a:srgbClr val="000000"/>
              </a:solidFill>
            </a:endParaRPr>
          </a:p>
        </p:txBody>
      </p:sp>
      <p:sp>
        <p:nvSpPr>
          <p:cNvPr id="4099" name="Rectangle 3"/>
          <p:cNvSpPr>
            <a:spLocks noGrp="1" noChangeArrowheads="1"/>
          </p:cNvSpPr>
          <p:nvPr>
            <p:ph type="title"/>
          </p:nvPr>
        </p:nvSpPr>
        <p:spPr bwMode="auto">
          <a:xfrm>
            <a:off x="228600" y="228600"/>
            <a:ext cx="8610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b="1" dirty="0" smtClean="0">
                <a:solidFill>
                  <a:srgbClr val="339933"/>
                </a:solidFill>
              </a:rPr>
              <a:t>Cohesion - </a:t>
            </a:r>
            <a:r>
              <a:rPr lang="en-US" sz="2800" b="1" dirty="0" smtClean="0">
                <a:solidFill>
                  <a:srgbClr val="339933"/>
                </a:solidFill>
              </a:rPr>
              <a:t>Organisms depend on the cohesion of water molecules</a:t>
            </a:r>
            <a:endParaRPr lang="en-US" sz="2800" b="1" dirty="0" smtClean="0"/>
          </a:p>
        </p:txBody>
      </p:sp>
      <p:sp>
        <p:nvSpPr>
          <p:cNvPr id="4100" name="Line 5"/>
          <p:cNvSpPr>
            <a:spLocks noChangeShapeType="1"/>
          </p:cNvSpPr>
          <p:nvPr/>
        </p:nvSpPr>
        <p:spPr bwMode="auto">
          <a:xfrm>
            <a:off x="152400" y="1447800"/>
            <a:ext cx="87630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1" name="Rectangle 7"/>
          <p:cNvSpPr>
            <a:spLocks noChangeArrowheads="1"/>
          </p:cNvSpPr>
          <p:nvPr/>
        </p:nvSpPr>
        <p:spPr bwMode="auto">
          <a:xfrm>
            <a:off x="4038600" y="6537325"/>
            <a:ext cx="1016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500"/>
              <a:t>Fig. 3.3</a:t>
            </a:r>
          </a:p>
        </p:txBody>
      </p:sp>
      <p:pic>
        <p:nvPicPr>
          <p:cNvPr id="410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065463"/>
            <a:ext cx="3733800"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03_03WaterTransportInPlants.mpg">
            <a:hlinkClick r:id="" action="ppaction://media"/>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0" y="4876800"/>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10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36_13XylemSapFlow_U"/>
          <p:cNvPicPr>
            <a:picLocks noChangeAspect="1" noChangeArrowheads="1"/>
          </p:cNvPicPr>
          <p:nvPr/>
        </p:nvPicPr>
        <p:blipFill>
          <a:blip r:embed="rId4" cstate="print"/>
          <a:srcRect/>
          <a:stretch>
            <a:fillRect/>
          </a:stretch>
        </p:blipFill>
        <p:spPr bwMode="auto">
          <a:xfrm>
            <a:off x="4551316" y="1066799"/>
            <a:ext cx="4135484" cy="5809017"/>
          </a:xfrm>
          <a:prstGeom prst="rect">
            <a:avLst/>
          </a:prstGeom>
          <a:noFill/>
          <a:ln w="9525">
            <a:noFill/>
            <a:miter lim="800000"/>
            <a:headEnd/>
            <a:tailEnd/>
          </a:ln>
        </p:spPr>
      </p:pic>
      <p:sp>
        <p:nvSpPr>
          <p:cNvPr id="2" name="Title 1"/>
          <p:cNvSpPr>
            <a:spLocks noGrp="1"/>
          </p:cNvSpPr>
          <p:nvPr>
            <p:ph type="title"/>
          </p:nvPr>
        </p:nvSpPr>
        <p:spPr>
          <a:xfrm>
            <a:off x="-1828800" y="533399"/>
            <a:ext cx="8229600" cy="1066800"/>
          </a:xfrm>
        </p:spPr>
        <p:txBody>
          <a:bodyPr>
            <a:normAutofit/>
          </a:bodyPr>
          <a:lstStyle/>
          <a:p>
            <a:pPr algn="ctr"/>
            <a:r>
              <a:rPr lang="en-US" sz="2400" u="sng" dirty="0" smtClean="0"/>
              <a:t>Transpiration</a:t>
            </a:r>
            <a:r>
              <a:rPr lang="en-US" sz="2400" dirty="0" smtClean="0"/>
              <a:t/>
            </a:r>
            <a:br>
              <a:rPr lang="en-US" sz="2400" dirty="0" smtClean="0"/>
            </a:br>
            <a:r>
              <a:rPr lang="en-US" sz="2400" dirty="0" smtClean="0"/>
              <a:t>Cohesion and Adhesion Together </a:t>
            </a:r>
            <a:endParaRPr lang="en-US" sz="2400" dirty="0"/>
          </a:p>
        </p:txBody>
      </p:sp>
      <p:sp>
        <p:nvSpPr>
          <p:cNvPr id="3" name="Content Placeholder 2"/>
          <p:cNvSpPr>
            <a:spLocks noGrp="1"/>
          </p:cNvSpPr>
          <p:nvPr>
            <p:ph idx="1"/>
          </p:nvPr>
        </p:nvSpPr>
        <p:spPr>
          <a:xfrm>
            <a:off x="457200" y="1752600"/>
            <a:ext cx="4038600" cy="4648200"/>
          </a:xfrm>
        </p:spPr>
        <p:txBody>
          <a:bodyPr/>
          <a:lstStyle/>
          <a:p>
            <a:pPr marL="365760" lvl="3" indent="-256032">
              <a:buClr>
                <a:schemeClr val="accent3"/>
              </a:buClr>
              <a:buFont typeface="Georgia"/>
              <a:buChar char="•"/>
            </a:pPr>
            <a:r>
              <a:rPr lang="en-US" sz="2400" dirty="0" smtClean="0"/>
              <a:t>Cohesion and adhesion help move water up from the roots of a plant.</a:t>
            </a:r>
          </a:p>
          <a:p>
            <a:pPr marL="576072" lvl="4" indent="-256032">
              <a:buFont typeface="Georgia"/>
              <a:buChar char="•"/>
            </a:pPr>
            <a:r>
              <a:rPr lang="en-US" dirty="0" smtClean="0">
                <a:solidFill>
                  <a:schemeClr val="accent3">
                    <a:lumMod val="50000"/>
                  </a:schemeClr>
                </a:solidFill>
              </a:rPr>
              <a:t>Cohesion</a:t>
            </a:r>
          </a:p>
          <a:p>
            <a:pPr marL="795528" lvl="5" indent="-256032">
              <a:buFont typeface="Georgia"/>
              <a:buChar char="•"/>
            </a:pPr>
            <a:r>
              <a:rPr lang="en-US" dirty="0" smtClean="0"/>
              <a:t>H2O molecules sticking to each other forming a rope that is pulled out as water vapor “exhaled” through the leaves.</a:t>
            </a:r>
          </a:p>
          <a:p>
            <a:pPr marL="576072" lvl="4" indent="-256032">
              <a:buFont typeface="Georgia"/>
              <a:buChar char="•"/>
            </a:pPr>
            <a:r>
              <a:rPr lang="en-US" dirty="0" smtClean="0">
                <a:solidFill>
                  <a:schemeClr val="accent3">
                    <a:lumMod val="50000"/>
                  </a:schemeClr>
                </a:solidFill>
              </a:rPr>
              <a:t>Adhesion</a:t>
            </a:r>
          </a:p>
          <a:p>
            <a:pPr marL="795528" lvl="5" indent="-256032">
              <a:buFont typeface="Georgia"/>
              <a:buChar char="•"/>
            </a:pPr>
            <a:r>
              <a:rPr lang="en-US" dirty="0" smtClean="0"/>
              <a:t>Water molecules stick to the walls of the xylem on the inside of the plant</a:t>
            </a:r>
          </a:p>
          <a:p>
            <a:pPr marL="539496" lvl="5" indent="0">
              <a:buNone/>
            </a:pPr>
            <a:endParaRPr lang="en-US" dirty="0" smtClean="0"/>
          </a:p>
          <a:p>
            <a:endParaRPr lang="en-US" dirty="0"/>
          </a:p>
        </p:txBody>
      </p:sp>
      <p:grpSp>
        <p:nvGrpSpPr>
          <p:cNvPr id="10" name="Group 9"/>
          <p:cNvGrpSpPr/>
          <p:nvPr/>
        </p:nvGrpSpPr>
        <p:grpSpPr>
          <a:xfrm>
            <a:off x="7848600" y="3971307"/>
            <a:ext cx="1295400" cy="1743693"/>
            <a:chOff x="7848600" y="3971307"/>
            <a:chExt cx="1295400" cy="1743693"/>
          </a:xfrm>
        </p:grpSpPr>
        <p:cxnSp>
          <p:nvCxnSpPr>
            <p:cNvPr id="7" name="Straight Arrow Connector 6"/>
            <p:cNvCxnSpPr/>
            <p:nvPr/>
          </p:nvCxnSpPr>
          <p:spPr>
            <a:xfrm flipH="1" flipV="1">
              <a:off x="8237220" y="3971307"/>
              <a:ext cx="2286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848600" y="4648201"/>
              <a:ext cx="1295400" cy="10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Hydrogen bonds causing cohesion and adhesion!</a:t>
              </a:r>
              <a:endParaRPr lang="en-US" sz="1200" b="1" dirty="0"/>
            </a:p>
          </p:txBody>
        </p:sp>
      </p:grpSp>
      <p:sp>
        <p:nvSpPr>
          <p:cNvPr id="4" name="TextBox 3"/>
          <p:cNvSpPr txBox="1"/>
          <p:nvPr/>
        </p:nvSpPr>
        <p:spPr>
          <a:xfrm>
            <a:off x="1371600" y="6304140"/>
            <a:ext cx="2202847" cy="369332"/>
          </a:xfrm>
          <a:prstGeom prst="rect">
            <a:avLst/>
          </a:prstGeom>
          <a:noFill/>
        </p:spPr>
        <p:txBody>
          <a:bodyPr wrap="none" rtlCol="0">
            <a:spAutoFit/>
          </a:bodyPr>
          <a:lstStyle/>
          <a:p>
            <a:r>
              <a:rPr lang="en-US" dirty="0" smtClean="0"/>
              <a:t>Hydrogen Bonding!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body" idx="1"/>
          </p:nvPr>
        </p:nvSpPr>
        <p:spPr bwMode="auto">
          <a:xfrm>
            <a:off x="457200" y="304800"/>
            <a:ext cx="8229600" cy="3546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buClr>
                <a:srgbClr val="339933"/>
              </a:buClr>
            </a:pPr>
            <a:r>
              <a:rPr lang="en-US" b="1" smtClean="0">
                <a:solidFill>
                  <a:srgbClr val="000000"/>
                </a:solidFill>
              </a:rPr>
              <a:t>Surface tension=</a:t>
            </a:r>
          </a:p>
          <a:p>
            <a:pPr>
              <a:buClr>
                <a:srgbClr val="339933"/>
              </a:buClr>
            </a:pPr>
            <a:r>
              <a:rPr lang="en-US" b="1" smtClean="0">
                <a:solidFill>
                  <a:srgbClr val="000000"/>
                </a:solidFill>
              </a:rPr>
              <a:t>Water greater than most</a:t>
            </a:r>
          </a:p>
          <a:p>
            <a:pPr lvl="1">
              <a:buClr>
                <a:srgbClr val="339933"/>
              </a:buClr>
            </a:pPr>
            <a:r>
              <a:rPr lang="en-US" smtClean="0">
                <a:solidFill>
                  <a:srgbClr val="000000"/>
                </a:solidFill>
              </a:rPr>
              <a:t>Air/water interface  </a:t>
            </a:r>
          </a:p>
          <a:p>
            <a:pPr lvl="1">
              <a:buClr>
                <a:srgbClr val="339933"/>
              </a:buClr>
            </a:pPr>
            <a:r>
              <a:rPr lang="en-US" smtClean="0">
                <a:solidFill>
                  <a:srgbClr val="000000"/>
                </a:solidFill>
              </a:rPr>
              <a:t>Example:</a:t>
            </a:r>
          </a:p>
          <a:p>
            <a:pPr marL="1085850" lvl="2">
              <a:buClr>
                <a:srgbClr val="339933"/>
              </a:buClr>
            </a:pPr>
            <a:r>
              <a:rPr lang="en-US" smtClean="0">
                <a:solidFill>
                  <a:srgbClr val="000000"/>
                </a:solidFill>
              </a:rPr>
              <a:t>Glass of water</a:t>
            </a:r>
          </a:p>
          <a:p>
            <a:pPr marL="1085850" lvl="2">
              <a:buClr>
                <a:srgbClr val="339933"/>
              </a:buClr>
            </a:pPr>
            <a:r>
              <a:rPr lang="en-US" smtClean="0">
                <a:solidFill>
                  <a:srgbClr val="000000"/>
                </a:solidFill>
              </a:rPr>
              <a:t>Animals walking on water</a:t>
            </a:r>
          </a:p>
        </p:txBody>
      </p:sp>
      <p:pic>
        <p:nvPicPr>
          <p:cNvPr id="5123" name="Picture 7"/>
          <p:cNvPicPr>
            <a:picLocks noChangeAspect="1" noChangeArrowheads="1"/>
          </p:cNvPicPr>
          <p:nvPr/>
        </p:nvPicPr>
        <p:blipFill>
          <a:blip r:embed="rId3">
            <a:extLst>
              <a:ext uri="{28A0092B-C50C-407E-A947-70E740481C1C}">
                <a14:useLocalDpi xmlns:a14="http://schemas.microsoft.com/office/drawing/2010/main" val="0"/>
              </a:ext>
            </a:extLst>
          </a:blip>
          <a:srcRect l="6000" r="10001"/>
          <a:stretch>
            <a:fillRect/>
          </a:stretch>
        </p:blipFill>
        <p:spPr bwMode="auto">
          <a:xfrm>
            <a:off x="5410200" y="3429000"/>
            <a:ext cx="30480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8"/>
          <p:cNvSpPr>
            <a:spLocks noChangeArrowheads="1"/>
          </p:cNvSpPr>
          <p:nvPr/>
        </p:nvSpPr>
        <p:spPr bwMode="auto">
          <a:xfrm>
            <a:off x="5334000" y="6232525"/>
            <a:ext cx="787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Fig. 3.4</a:t>
            </a:r>
          </a:p>
        </p:txBody>
      </p:sp>
    </p:spTree>
    <p:extLst>
      <p:ext uri="{BB962C8B-B14F-4D97-AF65-F5344CB8AC3E}">
        <p14:creationId xmlns:p14="http://schemas.microsoft.com/office/powerpoint/2010/main" val="3105205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1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11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118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118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11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2286000" y="1828800"/>
            <a:ext cx="4267200" cy="3693319"/>
          </a:xfrm>
          <a:prstGeom prst="rect">
            <a:avLst/>
          </a:prstGeom>
          <a:solidFill>
            <a:srgbClr val="FFFF00"/>
          </a:solidFill>
          <a:ln w="76200">
            <a:solidFill>
              <a:schemeClr val="tx1"/>
            </a:solidFill>
            <a:miter lim="800000"/>
            <a:headEnd/>
            <a:tailEnd/>
          </a:ln>
        </p:spPr>
        <p:txBody>
          <a:bodyPr wrap="square">
            <a:spAutoFit/>
          </a:bodyPr>
          <a:lstStyle/>
          <a:p>
            <a:pPr algn="ctr"/>
            <a:r>
              <a:rPr lang="en-US" b="1" u="sng" dirty="0" smtClean="0"/>
              <a:t>Water Activity</a:t>
            </a:r>
            <a:endParaRPr lang="en-US" b="1" u="sng" dirty="0"/>
          </a:p>
          <a:p>
            <a:pPr algn="ctr"/>
            <a:r>
              <a:rPr lang="en-US" b="1" dirty="0" smtClean="0"/>
              <a:t>Parts 4</a:t>
            </a:r>
            <a:r>
              <a:rPr lang="en-US" b="1" dirty="0"/>
              <a:t>A</a:t>
            </a:r>
            <a:r>
              <a:rPr lang="en-US" b="1" dirty="0" smtClean="0"/>
              <a:t>:  </a:t>
            </a:r>
          </a:p>
          <a:p>
            <a:pPr algn="ctr"/>
            <a:r>
              <a:rPr lang="en-US" b="1" dirty="0" smtClean="0"/>
              <a:t>Properties of Water</a:t>
            </a:r>
          </a:p>
          <a:p>
            <a:pPr algn="ctr"/>
            <a:r>
              <a:rPr lang="en-US" b="1" dirty="0" smtClean="0"/>
              <a:t>Cohesion &amp; Adhesion</a:t>
            </a:r>
          </a:p>
          <a:p>
            <a:pPr algn="ctr"/>
            <a:r>
              <a:rPr lang="en-US" b="1" dirty="0" smtClean="0"/>
              <a:t>Capillary Action</a:t>
            </a:r>
          </a:p>
          <a:p>
            <a:pPr algn="ctr"/>
            <a:r>
              <a:rPr lang="en-US" b="1" dirty="0" smtClean="0"/>
              <a:t>Walk on Water</a:t>
            </a:r>
          </a:p>
          <a:p>
            <a:pPr algn="ctr"/>
            <a:r>
              <a:rPr lang="en-US" b="1" dirty="0"/>
              <a:t>-Water Kit</a:t>
            </a:r>
          </a:p>
          <a:p>
            <a:pPr algn="ctr"/>
            <a:endParaRPr lang="en-US" b="1" dirty="0"/>
          </a:p>
          <a:p>
            <a:pPr algn="ctr"/>
            <a:r>
              <a:rPr lang="en-US" b="1" dirty="0" smtClean="0"/>
              <a:t>Perform both activities</a:t>
            </a:r>
            <a:endParaRPr lang="en-US" b="1" dirty="0"/>
          </a:p>
          <a:p>
            <a:pPr algn="ctr"/>
            <a:r>
              <a:rPr lang="en-US" b="1" dirty="0" smtClean="0"/>
              <a:t> on </a:t>
            </a:r>
            <a:r>
              <a:rPr lang="en-US" b="1" dirty="0"/>
              <a:t>Page </a:t>
            </a:r>
            <a:r>
              <a:rPr lang="en-US" b="1" dirty="0" smtClean="0"/>
              <a:t>14 </a:t>
            </a:r>
            <a:r>
              <a:rPr lang="en-US" b="1" dirty="0"/>
              <a:t>(Student Version) </a:t>
            </a:r>
          </a:p>
          <a:p>
            <a:pPr algn="ctr"/>
            <a:endParaRPr lang="en-US" b="1" dirty="0" smtClean="0"/>
          </a:p>
          <a:p>
            <a:pPr algn="ctr"/>
            <a:r>
              <a:rPr lang="en-US" b="1" dirty="0" smtClean="0"/>
              <a:t>Perform activity on Page 16 (Student Version)</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B)  Temperature Moderation</a:t>
            </a:r>
            <a:endParaRPr lang="en-US" dirty="0"/>
          </a:p>
        </p:txBody>
      </p:sp>
      <p:sp>
        <p:nvSpPr>
          <p:cNvPr id="3" name="Content Placeholder 2"/>
          <p:cNvSpPr>
            <a:spLocks noGrp="1"/>
          </p:cNvSpPr>
          <p:nvPr>
            <p:ph idx="1"/>
          </p:nvPr>
        </p:nvSpPr>
        <p:spPr>
          <a:xfrm>
            <a:off x="304800" y="1407953"/>
            <a:ext cx="8229600" cy="2133600"/>
          </a:xfrm>
        </p:spPr>
        <p:txBody>
          <a:bodyPr>
            <a:normAutofit lnSpcReduction="10000"/>
          </a:bodyPr>
          <a:lstStyle/>
          <a:p>
            <a:r>
              <a:rPr lang="en-US" dirty="0" smtClean="0"/>
              <a:t>High Specific Heat Capacity</a:t>
            </a:r>
          </a:p>
          <a:p>
            <a:pPr lvl="1"/>
            <a:r>
              <a:rPr lang="en-US" sz="2400" dirty="0" smtClean="0"/>
              <a:t>Water can absorb lots of thermal energy without a large increase in its own temperature</a:t>
            </a:r>
          </a:p>
          <a:p>
            <a:pPr lvl="1"/>
            <a:r>
              <a:rPr lang="en-US" dirty="0" smtClean="0"/>
              <a:t>Due to hydrogen bonding</a:t>
            </a:r>
          </a:p>
          <a:p>
            <a:pPr lvl="2"/>
            <a:r>
              <a:rPr lang="en-US" sz="1700" dirty="0" smtClean="0"/>
              <a:t>Temperature is a measure of kinetic movement of molecules, “sticky” hydrogen bonds resist movement and therefore temperature increase.</a:t>
            </a:r>
          </a:p>
          <a:p>
            <a:pPr lvl="1"/>
            <a:endParaRPr lang="en-US" sz="2200" dirty="0" smtClean="0"/>
          </a:p>
          <a:p>
            <a:pPr lvl="1"/>
            <a:endParaRPr lang="en-US" sz="1800" dirty="0" smtClean="0"/>
          </a:p>
          <a:p>
            <a:endParaRPr lang="en-US" sz="2000" dirty="0" smtClean="0"/>
          </a:p>
        </p:txBody>
      </p:sp>
      <p:pic>
        <p:nvPicPr>
          <p:cNvPr id="15362" name="Picture 2" descr="Steam Rising from Water - , Missouri"/>
          <p:cNvPicPr>
            <a:picLocks noChangeAspect="1" noChangeArrowheads="1"/>
          </p:cNvPicPr>
          <p:nvPr/>
        </p:nvPicPr>
        <p:blipFill>
          <a:blip r:embed="rId3" cstate="print"/>
          <a:srcRect/>
          <a:stretch>
            <a:fillRect/>
          </a:stretch>
        </p:blipFill>
        <p:spPr bwMode="auto">
          <a:xfrm>
            <a:off x="579120" y="3672840"/>
            <a:ext cx="3962400" cy="2971800"/>
          </a:xfrm>
          <a:prstGeom prst="rect">
            <a:avLst/>
          </a:prstGeom>
          <a:ln>
            <a:noFill/>
          </a:ln>
          <a:effectLst>
            <a:outerShdw blurRad="292100" dist="139700" dir="2700000" algn="tl" rotWithShape="0">
              <a:srgbClr val="333333">
                <a:alpha val="65000"/>
              </a:srgbClr>
            </a:outerShdw>
          </a:effectLst>
        </p:spPr>
      </p:pic>
      <p:pic>
        <p:nvPicPr>
          <p:cNvPr id="2099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765" t="17246"/>
          <a:stretch/>
        </p:blipFill>
        <p:spPr bwMode="auto">
          <a:xfrm>
            <a:off x="5105400" y="3541553"/>
            <a:ext cx="3535680" cy="323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sz="2800" dirty="0" smtClean="0"/>
              <a:t>Temperature Moderation and High Specific Heat </a:t>
            </a:r>
            <a:endParaRPr lang="en-US" sz="2800" dirty="0"/>
          </a:p>
        </p:txBody>
      </p:sp>
      <p:pic>
        <p:nvPicPr>
          <p:cNvPr id="28674" name="Picture 24" descr="03_05EffectWaterClimate-U"/>
          <p:cNvPicPr>
            <a:picLocks noChangeAspect="1" noChangeArrowheads="1"/>
          </p:cNvPicPr>
          <p:nvPr/>
        </p:nvPicPr>
        <p:blipFill>
          <a:blip r:embed="rId4" cstate="print"/>
          <a:srcRect/>
          <a:stretch>
            <a:fillRect/>
          </a:stretch>
        </p:blipFill>
        <p:spPr bwMode="auto">
          <a:xfrm>
            <a:off x="296863" y="2389187"/>
            <a:ext cx="8548687" cy="4164013"/>
          </a:xfrm>
          <a:prstGeom prst="rect">
            <a:avLst/>
          </a:prstGeom>
          <a:noFill/>
          <a:ln w="9525">
            <a:noFill/>
            <a:miter lim="800000"/>
            <a:headEnd/>
            <a:tailEnd/>
          </a:ln>
        </p:spPr>
      </p:pic>
      <p:sp>
        <p:nvSpPr>
          <p:cNvPr id="28675" name="Rectangle 25"/>
          <p:cNvSpPr>
            <a:spLocks noChangeArrowheads="1"/>
          </p:cNvSpPr>
          <p:nvPr/>
        </p:nvSpPr>
        <p:spPr bwMode="auto">
          <a:xfrm>
            <a:off x="152400" y="0"/>
            <a:ext cx="1981200" cy="304800"/>
          </a:xfrm>
          <a:prstGeom prst="rect">
            <a:avLst/>
          </a:prstGeom>
          <a:noFill/>
          <a:ln w="3175">
            <a:noFill/>
            <a:miter lim="800000"/>
            <a:headEnd/>
            <a:tailEnd/>
          </a:ln>
        </p:spPr>
        <p:txBody>
          <a:bodyPr/>
          <a:lstStyle/>
          <a:p>
            <a:pPr marL="450850" indent="-450850" algn="l" eaLnBrk="1" hangingPunct="1">
              <a:lnSpc>
                <a:spcPct val="90000"/>
              </a:lnSpc>
            </a:pPr>
            <a:r>
              <a:rPr lang="en-US" sz="1200">
                <a:cs typeface="Arial" pitchFamily="34" charset="0"/>
              </a:rPr>
              <a:t>Fig. 3-5</a:t>
            </a:r>
            <a:endParaRPr lang="en-US" sz="1500" b="1">
              <a:solidFill>
                <a:schemeClr val="bg1"/>
              </a:solidFill>
              <a:cs typeface="Arial" pitchFamily="34" charset="0"/>
            </a:endParaRPr>
          </a:p>
        </p:txBody>
      </p:sp>
      <p:sp>
        <p:nvSpPr>
          <p:cNvPr id="28676" name="Text Box 26"/>
          <p:cNvSpPr txBox="1">
            <a:spLocks noChangeArrowheads="1"/>
          </p:cNvSpPr>
          <p:nvPr/>
        </p:nvSpPr>
        <p:spPr bwMode="auto">
          <a:xfrm>
            <a:off x="3921125" y="5410200"/>
            <a:ext cx="1893888" cy="285750"/>
          </a:xfrm>
          <a:prstGeom prst="rect">
            <a:avLst/>
          </a:prstGeom>
          <a:noFill/>
          <a:ln w="9525">
            <a:noFill/>
            <a:miter lim="800000"/>
            <a:headEnd/>
            <a:tailEnd/>
          </a:ln>
        </p:spPr>
        <p:txBody>
          <a:bodyPr wrap="none" lIns="0" tIns="0" rIns="0" bIns="0"/>
          <a:lstStyle/>
          <a:p>
            <a:pPr algn="l"/>
            <a:r>
              <a:rPr lang="en-US" sz="2200" b="1"/>
              <a:t>San Diego 72°</a:t>
            </a:r>
            <a:endParaRPr lang="en-US" sz="2200" b="1">
              <a:latin typeface="Times" pitchFamily="18" charset="0"/>
            </a:endParaRPr>
          </a:p>
        </p:txBody>
      </p:sp>
      <p:sp>
        <p:nvSpPr>
          <p:cNvPr id="28677" name="Text Box 27"/>
          <p:cNvSpPr txBox="1">
            <a:spLocks noChangeArrowheads="1"/>
          </p:cNvSpPr>
          <p:nvPr/>
        </p:nvSpPr>
        <p:spPr bwMode="auto">
          <a:xfrm>
            <a:off x="7586663" y="6110287"/>
            <a:ext cx="1138237" cy="266700"/>
          </a:xfrm>
          <a:prstGeom prst="rect">
            <a:avLst/>
          </a:prstGeom>
          <a:noFill/>
          <a:ln w="9525">
            <a:noFill/>
            <a:miter lim="800000"/>
            <a:headEnd/>
            <a:tailEnd/>
          </a:ln>
        </p:spPr>
        <p:txBody>
          <a:bodyPr wrap="none" lIns="0" tIns="0" rIns="0" bIns="0"/>
          <a:lstStyle/>
          <a:p>
            <a:r>
              <a:rPr lang="en-US" sz="2200" b="1"/>
              <a:t>40 miles</a:t>
            </a:r>
            <a:endParaRPr lang="en-US" sz="2200" b="1">
              <a:latin typeface="Times" pitchFamily="18" charset="0"/>
            </a:endParaRPr>
          </a:p>
        </p:txBody>
      </p:sp>
      <p:sp>
        <p:nvSpPr>
          <p:cNvPr id="28678" name="Line 28"/>
          <p:cNvSpPr>
            <a:spLocks noChangeShapeType="1"/>
          </p:cNvSpPr>
          <p:nvPr/>
        </p:nvSpPr>
        <p:spPr bwMode="auto">
          <a:xfrm>
            <a:off x="7493000" y="5983287"/>
            <a:ext cx="0" cy="207963"/>
          </a:xfrm>
          <a:prstGeom prst="line">
            <a:avLst/>
          </a:prstGeom>
          <a:noFill/>
          <a:ln w="25400">
            <a:solidFill>
              <a:schemeClr val="tx1"/>
            </a:solidFill>
            <a:round/>
            <a:headEnd/>
            <a:tailEnd/>
          </a:ln>
        </p:spPr>
        <p:txBody>
          <a:bodyPr wrap="none" anchor="ctr"/>
          <a:lstStyle/>
          <a:p>
            <a:endParaRPr lang="en-US"/>
          </a:p>
        </p:txBody>
      </p:sp>
      <p:sp>
        <p:nvSpPr>
          <p:cNvPr id="28679" name="Line 29"/>
          <p:cNvSpPr>
            <a:spLocks noChangeShapeType="1"/>
          </p:cNvSpPr>
          <p:nvPr/>
        </p:nvSpPr>
        <p:spPr bwMode="auto">
          <a:xfrm>
            <a:off x="8801100" y="5991225"/>
            <a:ext cx="4763" cy="195262"/>
          </a:xfrm>
          <a:prstGeom prst="line">
            <a:avLst/>
          </a:prstGeom>
          <a:noFill/>
          <a:ln w="25400">
            <a:solidFill>
              <a:schemeClr val="tx1"/>
            </a:solidFill>
            <a:round/>
            <a:headEnd/>
            <a:tailEnd/>
          </a:ln>
        </p:spPr>
        <p:txBody>
          <a:bodyPr wrap="none" anchor="ctr"/>
          <a:lstStyle/>
          <a:p>
            <a:endParaRPr lang="en-US"/>
          </a:p>
        </p:txBody>
      </p:sp>
      <p:sp>
        <p:nvSpPr>
          <p:cNvPr id="28680" name="Line 30"/>
          <p:cNvSpPr>
            <a:spLocks noChangeShapeType="1"/>
          </p:cNvSpPr>
          <p:nvPr/>
        </p:nvSpPr>
        <p:spPr bwMode="auto">
          <a:xfrm>
            <a:off x="7493000" y="6097587"/>
            <a:ext cx="1312863" cy="0"/>
          </a:xfrm>
          <a:prstGeom prst="line">
            <a:avLst/>
          </a:prstGeom>
          <a:noFill/>
          <a:ln w="25400">
            <a:solidFill>
              <a:schemeClr val="tx1"/>
            </a:solidFill>
            <a:round/>
            <a:headEnd/>
            <a:tailEnd/>
          </a:ln>
        </p:spPr>
        <p:txBody>
          <a:bodyPr wrap="none" anchor="ctr"/>
          <a:lstStyle/>
          <a:p>
            <a:endParaRPr lang="en-US"/>
          </a:p>
        </p:txBody>
      </p:sp>
      <p:sp>
        <p:nvSpPr>
          <p:cNvPr id="28681" name="Text Box 31"/>
          <p:cNvSpPr txBox="1">
            <a:spLocks noChangeArrowheads="1"/>
          </p:cNvSpPr>
          <p:nvPr/>
        </p:nvSpPr>
        <p:spPr bwMode="auto">
          <a:xfrm>
            <a:off x="2917825" y="4576762"/>
            <a:ext cx="1893888" cy="285750"/>
          </a:xfrm>
          <a:prstGeom prst="rect">
            <a:avLst/>
          </a:prstGeom>
          <a:noFill/>
          <a:ln w="9525">
            <a:noFill/>
            <a:miter lim="800000"/>
            <a:headEnd/>
            <a:tailEnd/>
          </a:ln>
        </p:spPr>
        <p:txBody>
          <a:bodyPr wrap="none" lIns="0" tIns="0" rIns="0" bIns="0"/>
          <a:lstStyle/>
          <a:p>
            <a:pPr algn="l"/>
            <a:r>
              <a:rPr lang="en-US" sz="2200" b="1" i="1"/>
              <a:t>Pacific Ocean</a:t>
            </a:r>
            <a:endParaRPr lang="en-US" sz="2200" b="1" i="1">
              <a:latin typeface="Times" pitchFamily="18" charset="0"/>
            </a:endParaRPr>
          </a:p>
        </p:txBody>
      </p:sp>
      <p:sp>
        <p:nvSpPr>
          <p:cNvPr id="28682" name="Text Box 32"/>
          <p:cNvSpPr txBox="1">
            <a:spLocks noChangeArrowheads="1"/>
          </p:cNvSpPr>
          <p:nvPr/>
        </p:nvSpPr>
        <p:spPr bwMode="auto">
          <a:xfrm>
            <a:off x="1244600" y="4000500"/>
            <a:ext cx="1000125" cy="315912"/>
          </a:xfrm>
          <a:prstGeom prst="rect">
            <a:avLst/>
          </a:prstGeom>
          <a:noFill/>
          <a:ln w="9525">
            <a:noFill/>
            <a:miter lim="800000"/>
            <a:headEnd/>
            <a:tailEnd/>
          </a:ln>
        </p:spPr>
        <p:txBody>
          <a:bodyPr wrap="none" lIns="0" tIns="0" rIns="0" bIns="0"/>
          <a:lstStyle/>
          <a:p>
            <a:pPr algn="l"/>
            <a:r>
              <a:rPr lang="en-US" sz="2200" b="1"/>
              <a:t>70s (°F</a:t>
            </a:r>
            <a:r>
              <a:rPr lang="en-US" sz="2200" b="1">
                <a:latin typeface="Times" pitchFamily="18" charset="0"/>
              </a:rPr>
              <a:t>)</a:t>
            </a:r>
          </a:p>
        </p:txBody>
      </p:sp>
      <p:sp>
        <p:nvSpPr>
          <p:cNvPr id="28683" name="Text Box 33"/>
          <p:cNvSpPr txBox="1">
            <a:spLocks noChangeArrowheads="1"/>
          </p:cNvSpPr>
          <p:nvPr/>
        </p:nvSpPr>
        <p:spPr bwMode="auto">
          <a:xfrm>
            <a:off x="1243013" y="4441825"/>
            <a:ext cx="461962" cy="311150"/>
          </a:xfrm>
          <a:prstGeom prst="rect">
            <a:avLst/>
          </a:prstGeom>
          <a:noFill/>
          <a:ln w="9525">
            <a:noFill/>
            <a:miter lim="800000"/>
            <a:headEnd/>
            <a:tailEnd/>
          </a:ln>
        </p:spPr>
        <p:txBody>
          <a:bodyPr wrap="none" lIns="0" tIns="0" rIns="0" bIns="0"/>
          <a:lstStyle/>
          <a:p>
            <a:pPr algn="l"/>
            <a:r>
              <a:rPr lang="en-US" sz="2200" b="1"/>
              <a:t>80s</a:t>
            </a:r>
            <a:endParaRPr lang="en-US" sz="2200" b="1">
              <a:latin typeface="Times" pitchFamily="18" charset="0"/>
            </a:endParaRPr>
          </a:p>
        </p:txBody>
      </p:sp>
      <p:sp>
        <p:nvSpPr>
          <p:cNvPr id="28684" name="Text Box 34"/>
          <p:cNvSpPr txBox="1">
            <a:spLocks noChangeArrowheads="1"/>
          </p:cNvSpPr>
          <p:nvPr/>
        </p:nvSpPr>
        <p:spPr bwMode="auto">
          <a:xfrm>
            <a:off x="1243013" y="4870450"/>
            <a:ext cx="461962" cy="311150"/>
          </a:xfrm>
          <a:prstGeom prst="rect">
            <a:avLst/>
          </a:prstGeom>
          <a:noFill/>
          <a:ln w="9525">
            <a:noFill/>
            <a:miter lim="800000"/>
            <a:headEnd/>
            <a:tailEnd/>
          </a:ln>
        </p:spPr>
        <p:txBody>
          <a:bodyPr wrap="none" lIns="0" tIns="0" rIns="0" bIns="0"/>
          <a:lstStyle/>
          <a:p>
            <a:pPr algn="l"/>
            <a:r>
              <a:rPr lang="en-US" sz="2200" b="1"/>
              <a:t>90s</a:t>
            </a:r>
            <a:endParaRPr lang="en-US" sz="2200" b="1">
              <a:latin typeface="Times" pitchFamily="18" charset="0"/>
            </a:endParaRPr>
          </a:p>
        </p:txBody>
      </p:sp>
      <p:sp>
        <p:nvSpPr>
          <p:cNvPr id="28685" name="Text Box 35"/>
          <p:cNvSpPr txBox="1">
            <a:spLocks noChangeArrowheads="1"/>
          </p:cNvSpPr>
          <p:nvPr/>
        </p:nvSpPr>
        <p:spPr bwMode="auto">
          <a:xfrm>
            <a:off x="1243013" y="5308600"/>
            <a:ext cx="622300" cy="311150"/>
          </a:xfrm>
          <a:prstGeom prst="rect">
            <a:avLst/>
          </a:prstGeom>
          <a:noFill/>
          <a:ln w="9525">
            <a:noFill/>
            <a:miter lim="800000"/>
            <a:headEnd/>
            <a:tailEnd/>
          </a:ln>
        </p:spPr>
        <p:txBody>
          <a:bodyPr wrap="none" lIns="0" tIns="0" rIns="0" bIns="0"/>
          <a:lstStyle/>
          <a:p>
            <a:pPr algn="l"/>
            <a:r>
              <a:rPr lang="en-US" sz="2200" b="1"/>
              <a:t>100s</a:t>
            </a:r>
            <a:endParaRPr lang="en-US" sz="2200" b="1">
              <a:latin typeface="Times" pitchFamily="18" charset="0"/>
            </a:endParaRPr>
          </a:p>
        </p:txBody>
      </p:sp>
      <p:sp>
        <p:nvSpPr>
          <p:cNvPr id="28686" name="Text Box 36"/>
          <p:cNvSpPr txBox="1">
            <a:spLocks noChangeArrowheads="1"/>
          </p:cNvSpPr>
          <p:nvPr/>
        </p:nvSpPr>
        <p:spPr bwMode="auto">
          <a:xfrm>
            <a:off x="415925" y="2692400"/>
            <a:ext cx="2414588" cy="336550"/>
          </a:xfrm>
          <a:prstGeom prst="rect">
            <a:avLst/>
          </a:prstGeom>
          <a:noFill/>
          <a:ln w="9525">
            <a:noFill/>
            <a:miter lim="800000"/>
            <a:headEnd/>
            <a:tailEnd/>
          </a:ln>
        </p:spPr>
        <p:txBody>
          <a:bodyPr wrap="none" lIns="0" tIns="0" rIns="0" bIns="0"/>
          <a:lstStyle/>
          <a:p>
            <a:pPr algn="l"/>
            <a:r>
              <a:rPr lang="en-US" sz="2200" b="1"/>
              <a:t>Santa Barbara 73°</a:t>
            </a:r>
            <a:endParaRPr lang="en-US" sz="2200" b="1">
              <a:latin typeface="Times" pitchFamily="18" charset="0"/>
            </a:endParaRPr>
          </a:p>
        </p:txBody>
      </p:sp>
      <p:sp>
        <p:nvSpPr>
          <p:cNvPr id="28687" name="Text Box 37"/>
          <p:cNvSpPr txBox="1">
            <a:spLocks noChangeArrowheads="1"/>
          </p:cNvSpPr>
          <p:nvPr/>
        </p:nvSpPr>
        <p:spPr bwMode="auto">
          <a:xfrm>
            <a:off x="2501900" y="3317875"/>
            <a:ext cx="1731963" cy="622300"/>
          </a:xfrm>
          <a:prstGeom prst="rect">
            <a:avLst/>
          </a:prstGeom>
          <a:noFill/>
          <a:ln w="9525">
            <a:noFill/>
            <a:miter lim="800000"/>
            <a:headEnd/>
            <a:tailEnd/>
          </a:ln>
        </p:spPr>
        <p:txBody>
          <a:bodyPr wrap="none" lIns="0" tIns="0" rIns="0" bIns="0"/>
          <a:lstStyle/>
          <a:p>
            <a:pPr algn="l">
              <a:lnSpc>
                <a:spcPct val="90000"/>
              </a:lnSpc>
            </a:pPr>
            <a:r>
              <a:rPr lang="en-US" sz="2200" b="1"/>
              <a:t>Los Angeles</a:t>
            </a:r>
          </a:p>
          <a:p>
            <a:pPr algn="l">
              <a:lnSpc>
                <a:spcPct val="90000"/>
              </a:lnSpc>
            </a:pPr>
            <a:r>
              <a:rPr lang="en-US" sz="1400" b="1"/>
              <a:t> </a:t>
            </a:r>
            <a:r>
              <a:rPr lang="en-US" sz="2200" b="1"/>
              <a:t>(Airport) 75°</a:t>
            </a:r>
          </a:p>
        </p:txBody>
      </p:sp>
      <p:sp>
        <p:nvSpPr>
          <p:cNvPr id="28688" name="Text Box 38"/>
          <p:cNvSpPr txBox="1">
            <a:spLocks noChangeArrowheads="1"/>
          </p:cNvSpPr>
          <p:nvPr/>
        </p:nvSpPr>
        <p:spPr bwMode="auto">
          <a:xfrm>
            <a:off x="4492625" y="2603500"/>
            <a:ext cx="1144588" cy="628650"/>
          </a:xfrm>
          <a:prstGeom prst="rect">
            <a:avLst/>
          </a:prstGeom>
          <a:noFill/>
          <a:ln w="9525">
            <a:noFill/>
            <a:miter lim="800000"/>
            <a:headEnd/>
            <a:tailEnd/>
          </a:ln>
        </p:spPr>
        <p:txBody>
          <a:bodyPr wrap="none" lIns="0" tIns="0" rIns="0" bIns="0"/>
          <a:lstStyle/>
          <a:p>
            <a:pPr algn="l"/>
            <a:r>
              <a:rPr lang="en-US" sz="2200" b="1"/>
              <a:t>Burbank</a:t>
            </a:r>
          </a:p>
          <a:p>
            <a:pPr algn="l"/>
            <a:r>
              <a:rPr lang="en-US" sz="2200" b="1"/>
              <a:t>90°</a:t>
            </a:r>
            <a:endParaRPr lang="en-US" sz="2200" b="1">
              <a:latin typeface="Times" pitchFamily="18" charset="0"/>
            </a:endParaRPr>
          </a:p>
        </p:txBody>
      </p:sp>
      <p:sp>
        <p:nvSpPr>
          <p:cNvPr id="28689" name="Text Box 39"/>
          <p:cNvSpPr txBox="1">
            <a:spLocks noChangeArrowheads="1"/>
          </p:cNvSpPr>
          <p:nvPr/>
        </p:nvSpPr>
        <p:spPr bwMode="auto">
          <a:xfrm>
            <a:off x="6003925" y="2514600"/>
            <a:ext cx="2046288" cy="654050"/>
          </a:xfrm>
          <a:prstGeom prst="rect">
            <a:avLst/>
          </a:prstGeom>
          <a:noFill/>
          <a:ln w="9525">
            <a:noFill/>
            <a:miter lim="800000"/>
            <a:headEnd/>
            <a:tailEnd/>
          </a:ln>
        </p:spPr>
        <p:txBody>
          <a:bodyPr wrap="none" lIns="0" tIns="0" rIns="0" bIns="0"/>
          <a:lstStyle/>
          <a:p>
            <a:pPr algn="l"/>
            <a:r>
              <a:rPr lang="en-US" sz="2200" b="1"/>
              <a:t>San Bernardino</a:t>
            </a:r>
          </a:p>
          <a:p>
            <a:pPr algn="l"/>
            <a:r>
              <a:rPr lang="en-US" sz="2200" b="1"/>
              <a:t>100°</a:t>
            </a:r>
            <a:endParaRPr lang="en-US" sz="2200" b="1">
              <a:latin typeface="Times" pitchFamily="18" charset="0"/>
            </a:endParaRPr>
          </a:p>
        </p:txBody>
      </p:sp>
      <p:sp>
        <p:nvSpPr>
          <p:cNvPr id="28690" name="Text Box 40"/>
          <p:cNvSpPr txBox="1">
            <a:spLocks noChangeArrowheads="1"/>
          </p:cNvSpPr>
          <p:nvPr/>
        </p:nvSpPr>
        <p:spPr bwMode="auto">
          <a:xfrm>
            <a:off x="5813425" y="3213100"/>
            <a:ext cx="1754188" cy="311150"/>
          </a:xfrm>
          <a:prstGeom prst="rect">
            <a:avLst/>
          </a:prstGeom>
          <a:noFill/>
          <a:ln w="9525">
            <a:noFill/>
            <a:miter lim="800000"/>
            <a:headEnd/>
            <a:tailEnd/>
          </a:ln>
        </p:spPr>
        <p:txBody>
          <a:bodyPr wrap="none" lIns="0" tIns="0" rIns="0" bIns="0"/>
          <a:lstStyle/>
          <a:p>
            <a:pPr algn="l"/>
            <a:r>
              <a:rPr lang="en-US" sz="2200" b="1"/>
              <a:t>Riverside 96°</a:t>
            </a:r>
            <a:endParaRPr lang="en-US" sz="2200" b="1">
              <a:latin typeface="Times" pitchFamily="18" charset="0"/>
            </a:endParaRPr>
          </a:p>
        </p:txBody>
      </p:sp>
      <p:sp>
        <p:nvSpPr>
          <p:cNvPr id="28691" name="Text Box 41"/>
          <p:cNvSpPr txBox="1">
            <a:spLocks noChangeArrowheads="1"/>
          </p:cNvSpPr>
          <p:nvPr/>
        </p:nvSpPr>
        <p:spPr bwMode="auto">
          <a:xfrm>
            <a:off x="5178425" y="3568700"/>
            <a:ext cx="1385888" cy="654050"/>
          </a:xfrm>
          <a:prstGeom prst="rect">
            <a:avLst/>
          </a:prstGeom>
          <a:noFill/>
          <a:ln w="9525">
            <a:noFill/>
            <a:miter lim="800000"/>
            <a:headEnd/>
            <a:tailEnd/>
          </a:ln>
        </p:spPr>
        <p:txBody>
          <a:bodyPr wrap="none" lIns="0" tIns="0" rIns="0" bIns="0"/>
          <a:lstStyle/>
          <a:p>
            <a:pPr algn="l"/>
            <a:r>
              <a:rPr lang="en-US" sz="2200" b="1"/>
              <a:t>Santa Ana</a:t>
            </a:r>
          </a:p>
          <a:p>
            <a:pPr algn="l"/>
            <a:r>
              <a:rPr lang="en-US" sz="2200" b="1"/>
              <a:t>  84°</a:t>
            </a:r>
            <a:endParaRPr lang="en-US" sz="2200" b="1">
              <a:latin typeface="Times" pitchFamily="18" charset="0"/>
            </a:endParaRPr>
          </a:p>
        </p:txBody>
      </p:sp>
      <p:sp>
        <p:nvSpPr>
          <p:cNvPr id="28692" name="Text Box 42"/>
          <p:cNvSpPr txBox="1">
            <a:spLocks noChangeArrowheads="1"/>
          </p:cNvSpPr>
          <p:nvPr/>
        </p:nvSpPr>
        <p:spPr bwMode="auto">
          <a:xfrm>
            <a:off x="6715125" y="3759200"/>
            <a:ext cx="1779588" cy="654050"/>
          </a:xfrm>
          <a:prstGeom prst="rect">
            <a:avLst/>
          </a:prstGeom>
          <a:noFill/>
          <a:ln w="9525">
            <a:noFill/>
            <a:miter lim="800000"/>
            <a:headEnd/>
            <a:tailEnd/>
          </a:ln>
        </p:spPr>
        <p:txBody>
          <a:bodyPr wrap="none" lIns="0" tIns="0" rIns="0" bIns="0"/>
          <a:lstStyle/>
          <a:p>
            <a:pPr algn="l"/>
            <a:r>
              <a:rPr lang="en-US" sz="2200" b="1"/>
              <a:t>Palm Springs</a:t>
            </a:r>
          </a:p>
          <a:p>
            <a:pPr algn="l"/>
            <a:r>
              <a:rPr lang="en-US" sz="2200" b="1"/>
              <a:t>106°</a:t>
            </a:r>
            <a:endParaRPr lang="en-US" sz="2200" b="1">
              <a:latin typeface="Times" pitchFamily="18" charset="0"/>
            </a:endParaRPr>
          </a:p>
        </p:txBody>
      </p:sp>
      <p:sp>
        <p:nvSpPr>
          <p:cNvPr id="21" name="Oval Callout 20"/>
          <p:cNvSpPr/>
          <p:nvPr/>
        </p:nvSpPr>
        <p:spPr>
          <a:xfrm>
            <a:off x="1905000" y="457200"/>
            <a:ext cx="3429000" cy="1752600"/>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What do you notice here?</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 calcmode="lin" valueType="num">
                                      <p:cBhvr additive="base">
                                        <p:cTn id="7"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1">
                                            <p:bg/>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06841" y="2639496"/>
            <a:ext cx="978153" cy="1446550"/>
          </a:xfrm>
          <a:prstGeom prst="rect">
            <a:avLst/>
          </a:prstGeom>
          <a:noFill/>
        </p:spPr>
        <p:txBody>
          <a:bodyPr wrap="none" rtlCol="0">
            <a:spAutoFit/>
          </a:bodyPr>
          <a:lstStyle/>
          <a:p>
            <a:r>
              <a:rPr lang="en-US" sz="8800" b="1" dirty="0" smtClean="0"/>
              <a:t>+</a:t>
            </a:r>
            <a:endParaRPr lang="en-US" sz="8800" b="1" dirty="0"/>
          </a:p>
        </p:txBody>
      </p:sp>
      <p:pic>
        <p:nvPicPr>
          <p:cNvPr id="2051" name="rg_hi" descr="https://encrypted-tbn0.gstatic.com/images?q=tbn:ANd9GcTS2g5x1UTg_W6lekTqPjNzjMjb8Wh8aJG2NvQrYHfkPXovEk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336" y="88345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descr="data:image/jpeg;base64,/9j/4AAQSkZJRgABAQAAAQABAAD/2wCEAAkGBxQREhUUEBQVFBQUGBYUFBgVFRUYGxsWGRoXGBwYFRcYHSggGBolHRgXITEhJikrLi4uFx81ODMsNygtLisBCgoKDg0OGxAQGywmICQsLyw0LCwsLCwsLCwsLCwsLCwsLCwsLCwsLCwsLCwsLCwsLCwsLCwsLCwsLCwsLCwsLP/AABEIAOAA4AMBEQACEQEDEQH/xAAbAAEAAgMBAQAAAAAAAAAAAAAABQcBBAYCA//EADcQAAIBAgMFBwMEAgICAwAAAAECAAMRBBIhBQYxUWEHEyJBcYGRMqGxQlJywRTwYtEj8SSisv/EABsBAQACAwEBAAAAAAAAAAAAAAAEBQIDBgEH/8QALxEAAgICAQMCBAYDAQEBAAAAAAECAwQRBRIhMUFRE2FxgQYUIjKRoSOxwdEVUv/aAAwDAQACEQMRAD8AvGAIAgCAIAgCAIAgCAIAgCAIAgCAIAgCAIAgCAIAgCAIAgCAIAgCAIAgCAIAgCAIAgCAIAgCAIAgCAIAgCAIAgCAIAgCAIAgCAIAgCAIAgCAIAgCAIAgCAIAgCAIAgCAIAgCAIAgCAIAgCAIAgCAIAgCAIAgCAIAgCAIAgCAIAgCAIAgCAIAgCAIAgCAIAgCAIAgCAIAgCAIAgCAIAgCAIAgCAIAgCAIAgCAIAgCAIAgCAIBrY/HU6CGpWYIi8SfwOZ6Qls12Wxrj1Sekcbie0qmGtTouy82YL8DWZqBUz5mCf6Ysmt3976GLORb06n7Htr/ABI0P5nji0TMbkKr3pdn7M6GYk4iNv7x0cGB3pJY6qi6setvIdTPVHZFycuuhfqff2OZTtLTNrQbLzDqT8W/uZdBXLmYb/azrdjbZpYpM9BswGjA6Mp5MPKYtaLSjIruj1QZITw3nLbc35oYdiig1XGjBCMoPIsfP0vMlErcjk6qn0ru/kaOA7R6LNatTamD+oEOB62AP2M9cGaauYrk9STR2dCsrqGQhlYXBBuCOYMwLaMlJdUfBjE4haal3YKqi7EmwA6wJzUIuUvBxmO7SKStalSeoB+okID6DU/NpmoFTZzFaeopskNhb70MSwQ3pVDooe1ieSsPPobTxxaN+PydVz6fD+Z1ExLEjttbao4RM9ZrX+lRqzH/AIj+56k2aL8muiO5s5Ju0xM2lBsvPOt/i1vvM+gq/wD7UN/tejqNg7wUcYpNFvEPqRtGHqPMdRMGtFlj5dd63B/b1JaeEk5zb++NDCEob1Kg4oltP5E6D04zJRbIGTyNVD6fL9kRGF7SqZa1Si6LzVg1vUafae9BFhzNbf6o6OywWMSsgqUmDo3Aj/dD0mD7FtXZGyKlF7RsQZiAIAgCAIBVnadtFnxAo38FJQbc3YXv8WHzNsF6nN8vc3aq/RHGzMpz1SqFSGUkMpDKRxBGoIgyjJxaaLz2Pju+w9Osf1oGPrbX73mh+Ts6LOupTfsUttfaDYis9VzcuSR0XyA9BabktHIZFztscmac9NJObl7Rahi6ZB8NRhTccw2g+DYzGS2idx9zrvWvD7Fl767RbD4So6GzGyKeRY2uOoF5rits6HPtdVDa+hTE3HICAWJ2V7RYirQY3VbVE6XNmHpex9zNc0dBw1zadb9O58+1TaLXp0AbLbvH6m9lv0FifiIIx5i5/prX1K/mwoQIPU9F17n7RbEYSk7m7WKseZUlb+9r+80SXc7DBudtMZMq3e7aLYjF1WJ0RjTQclUkaepufebYrsc1nXO25t+nYhpkQze2HtBsPXp1VNsrDN1U6MD7f1PGtokYtrqtjJe5c238eaGGq1V4qhK+p0H3ImlLudbkW/Dqc17FGu5YksSSSSSeJJ1JM3nGNtvbPMGJ2vZftFlrtQv4KilwOTrbUeo/AmE16lzxFzVjr9GWhNR0YgCAIAgCAVf2nbMZK61wPBUAUnk6+R9Rb4M2wZznL0NWfE9GcVMymPph6DVGVEBZmIVQPMmGZwg5yUY+WXnsnA9zh6dHjkQITzNtT83mhvudnTV0VKHstFLbb2a2GrvScfSfCean6SPb+5uT2jkcml02OLNGekcn9x9mNXxdOw8FIio55W1A9SQPvymMnpE/jqHZevZdyy98dmHE4SoiauLOo5lTe3uLj3muL0zoc6l20uK8lKkTccg1ryIPCxuy3ZjKtSuwsHsidQDdj6XsPYzVNnQ8PQ4xdj9fB47U9mMe7xCi6qO7fprdSelyR7iewZjzFDerF9GV5NhQBQToBcnQAc+Qg9S32Rdu6ezThsLTpt9VizdGYliPa9vaaJPbOxwqfhUxi/JVu+WzGw+KqAjw1GNRDzDG5+CSJti+xzWfQ6rn7PuQkyIRI7vbMbE4inTUcSC55ICLk/j1InjekScSl22qKLk25gO/w9WkNC6EL6+X3tNKfc6zIq+JU4L1RRtakyMVcFWUkMDxBHEGb0cZKLi3FniDE7jsv2YzVWxBFkRSinmzWvb0H5mub9C74ehubs9EWbNZ0IgCAIAgCAfHF4VKqFKih0bQgi4MGE4RmumS2jkMT2cYdmulSqg/bdW+CRf5vM+tlXPh6m9ptE1sHdehhPFTUs9rZ3N2t08l9pi5NkvHwaqO8V39yanhMI3bWwqOLUCslyPpYaMPQ8unCep6I9+LXetTRzadm1DNc1apXl4B97TLrZXrhqt/uZ1Wy9l0sMmSigReJ5k82J1JmLeyzpohTHpgjcnhtOd25uZh8Uxcg06h4tTsL9WBFievGZKTRAyOOpue/D+Ro4Ds8w1Nr1Gerb9LEBfcKLn5nvWzTVxNMHt9zrqdMKAFAAAsABYADyAmBaJJLSFWkGBVgGUixBFwQfIgwHFSWmchjuzvDu16bVKV/wBIIYe2bUfMzU2VdnEUye02iR2Hudh8KwdQalQcGqWNv4gCwPXjPHJs34/H1Uva7v5nQTEnGltXZNLEpkroGHEeRB5qRqDPU9Gm6iu6PTNbOWbs2oZrirVy8vB+bTLrZW//ABqt+WdNsbYlHCLloJa/1MdWb1P9cJi3ssaMauhagiRnhvILb26uHxZzVFK1OGdDY+/k3vMlJoh5ODVf3ku/uRGE7OMOrXd6lQftJCj3Ki/3E962RYcPSntts67DYZaahKahVXQACwAmBaQhGC6YrsfaDIQBAEAQBAEAQBAEAQBAEAQBAEAQBAEAQBAEAQBAEAQBAEAQBAEAQDyKgJIuLi1xfXXhcQe6etkbtnblPC5e9FQ5rBclNmBJNguYaAk+RM1zsUPJIx8Sd++jXb3ZuYnEZB1PASv5Pk44cN+ZPwv+mqutyZHtinPn8TjbOZzJvfXr6EpVQXofbD443s+o5y047n7FNQyO6fr/AOmuyha3EkZ2KeyKaWLxljZfczmeV5x0z+FR5Xlkiqnfdmp/lP8AuM59cxmp7+J/o3/Ch7G9g8Vm0PH8zqeJ5hZX+Oxal/sjW1dPdeDaZrC5l3ZOMIuUvCNKWyMrY5j9Og+84nN/EF9kmqX0x/smQoS8nhMW487+si0c3mVy25bXszJ0xfoSWHrBxce87XAzYZdXxI/dexEnBxemYxFYILn2E85DOhh1dcvPovcQg5PSI58W587ek4u7m8yyW1LS9kS1TBHuhjiPq1H3kvC/EF0JJXvqj/aMZ0J/tJJTfhO1hNTipR8Mh60auLxeXReP4lFy3M/lX8OrvL/Ruqq6u7NL/Kf9x+05h8xm738R/wBf+En4UPY3MJjLmzcfIzouJ5t3yVN37vR+5Htp6e6NwmdI2kts0EdiMcb2XQc5xvIc/Y5uGP2Xv6slQoXmR8VxTjzv6ytq5rMhLfXv5M2OmD9CRwuIDjqOM7LjORhmV78SXlEWyvoZ9ryzNZmAIAgFe754Ok+LNSti1wxSmgAUOXIuzZha3mSBa/CQr4xc9uWjoeNusjR0Qq69t9349CHbDGoaeLpPia6LWBymmznLTdblmUmxtqBa81dO9TTbWyb8ToUsecYxfT52l3a9CxMe139hacn+IJN5jT8JI56haia8ozcIBMYdvAPSfSsCcpYUJPz0/wDCvmv1MhyZ84sk5Tcn6snrwJienvDmzLbmJN46bjlVuPuYWLcWSO0D4Pidlz0pRw3r1aREp/eRc+fk4QDc2YdT6TqPwzKXxZx9NIjZC7JmNpnxD0mH4lnJ3xi/Gj3H8M1JzZIE8BK4A+Ae8+hcHOUsKPV6EG5frZG1jdjfmZxGdOU8ibl52yZBaijxIhkZU2ItNtMnGyLXnaPJeCWxZ8B9J9D5OyUcKcl50Qa1+tERPm5PEA2dnnx+xl9+HZSWXpeGmab1+k57tDS1TCVMtSoUqMciMQTazX0Bta3Hl6zscnzF/MncRpxtg2lteWSGE3papVoocNVprWJGdyuXRSfCVJubgDW02K5tpa8kazj4whOSsTcfRb3/AHo6UTeVpmAVvvrV/wDnWWir1ciZKjvZV+rwsrDITe51PmJBvf8Ak7LudJxsV+UblPUdvaS7vx9zqdzu97p/8gIKneNmyZMv0ra2TThaSKOrp/UVXI/C+Ivhb6devn+ySx+HJ8Q4jjKHneMleldWu68r5Eemzp7MjjOLcXF6aJiPpQoFzpw8zJ+Bx1uXNJLS9Wa52KKJhVsLDyn0WuuMIKEfC7EBvfci8XhipJHAzheX4uyi1zgtxfft6fJk2qxNaZrSkS9jcbuAwxvmPAcJ0/B8XN2K+1aS8fNka6xa6Ub1anmBB851OXjRyKZVS9SPGXS9kPVpFTYz5xlYduNNxsX39CdGakto8gX4TTXXKyXTFbZk2l5JTBUMo14md5wvHPEqbn+6X9fIhW2dT7DHYfMLjiJjzXHPKrUq/wB0f7R7TPpfciyLcZwk4Sg+mS0yYnvwe6VIsbCScTBtyp9MF9/QxlNRW2TFJMoAHlPo2NRGiqNcfCIEnt7I/HYYg5hwPGcnzfF2Rsd9a2n5+RKpsWtM05zWiQbWDwxYgngPvL7h+KsutVs1qK7/AFNFtqS0iTdbgg+c7a2qNsHCXhrRET13IevQKHXh5GfOs7j7cSbUl29H7k6Fikj5iQYxlJ6ijPZJYDDldTxPCdtwXGSx4u2xak/T2REus6uyIXfJFrItNclSpnA7suVLjKWKFl1TQBtdCVA85d3LqWl5JXHSdc+t7S151vXz0RG774gVcNQq0qeGSm1RkzOGdhZv/GljwGYXvxyzVW5bUWtInZkaOiy2EnJvW+2kvm/4O8EmFAZgHGb6Yxlqr3NXuTSVmrMyFkyPYKCuUhyWUgeehkW+T32ei542qLg+uPV1PSSentee/p2I/dYYuoQ+HrUTRNVDUyKEGUXzqaeXwsbg9dNZhV1y7xa1sk535avcLYSUuntt77+nffgsISac6YNMHiB8TTPHqm9yin9keqTRkCbIxUVpLR4ZmQE8a32B4FMch8TSsalPagt/RHvU/c9zeeCAYKg8ZhOuM1qS39T1PRhUA4AD2mMKK4fsil9EG2/J6m08EA8sgPEA+01Toqn3lFP6o9UmvBkLbhM4QjBaitHjezMyAgHjuhyHxNDxaW99C39EZdT9z3NyWjET0GCJjKEZLUlsGFpgcAB7TXDHqg9xil9Ej1ybPU3Hhyu+GxKFZ6L1F8RfuywfJ4MrObm2tgpP/uR7q4yabLTj8y6qMowfbW9a338HK7nUKbYxaqUT3QqGlSc1GLB8jsCRezeFT6ZhI1KXxNpdt+5b8jOccb4cp/q1trS1ra/6WoJYnKCAVl2g1x37UjXpqlQ0mqXFQshUEAeFSCLNmtxvIGS/1dO+x0/Dwaq+KoNtbS8ae/q/kdBudtLDNUq08O6WshQKjLdUUKScwGY34+f5m6icG2osruRx8iEIztT9fXfds6ySSpNDFbbw9JstSvSVuRdQfcX0myNNkltRf8GmWRVF6lJfybdCurjMjKyngVII+RMGmuzNkZKS2ns+k8MjDuACSQAOJJsPeNNvseNpd2R6bfwpbKMRRLcLd4v/AHNrotS30v8Ag0rJqb11L+SRBmo3mYBr4vGU6QzVXVBzdgo+8yjCUnqK2YTsjBbk9HywW1qFY2pVqbnkrqT8AzKVU4fuTRjC+ub1GSf3N2azaYgGljNr0KJtVrU0PJnUH4vNkKpy/amzVO+uH7pJfc++FxaVRmpOrjmrBh9pjKMovTRlCyMluL2fYTEzBMDwRzbfwobKcRRzcu8X/ubfgW630v8Ag0PJpT11L+SQRgRcG4PAiau68m5NM9QenyxGISmuaoyoo4liAPkz2MXJ6RjKcYrbZq4XbWHqnLTr0nbkrqT7C+szlTZFbcWa4ZFU3qMk/ub01m44PfDFYirno1MKHo94qoc2QnS4YVCcqnNYa8c1pDucnuLj2L7jq6IasjZqWvbevlo9bmYNlrd3Uo1MOKK95TVnzZ2e6u5a1msMo04XHuojp6a1o85O2Mq+uM1Ny7N61rXhHdiTCiEA4TeajWOIr1cOlFBRpp3tSoAzMLFrqpBAABtfzt0kS1S6nKOl9S8wrKVVGu1ye29Jdtenk3dzkp189V1oPVRgBUorZTZRqgIBU62NtJlRqXd637o08g51arTkov0fn7/8I/tJ3kelbD0GKsy5qjA2IU6BQfK9jc/9y84/GU/8kvCOR5PLlD/HB9/UrOXRz7eyS2Btyrg6gekTlv40voy+YI58j5TRfjxujpkjGyZ0T2n29i8sJiFqItRDdXUMp6EXnNSi4vTOthNSj1Lwyn99d5HxVZkViKCEqig6NbTO3O/lyFpf4eLGuCb8s5nPy5WzcU+yOak0gHcdnW8jpVXDVWLU6mlO5vkbiAD+08Lc7Ssz8aLj8SPlFvxuZJTVUn2ZYe3dpjC0KlZhfINBzY6Ae5IlVTW7JqK9S7vuVVbm/Qo/ae0amIqGpWYsx+B0UeQ6TpKqo1R6YnJW3Ttl1SZrI5UgqSCNQQbEHoRwmbSa0zWpNPaLd7Pt4WxdJkqm9WlYE/uU8GPXQg+3OUOdjqqW4+GdLx2U7oal5R8+0PeJsLTWnRNqtW/i81QcSOpvYe89wcZWy3Lwjzkct0x6Y+WVM7EkkkknUk6k+pl8kktI5ptt7ZtbK2nVw1QVKLZWHHkw5MPMTXbTG2PTI203zql1RZeWxtoriaFOsugdb25HgR7G4nNW1uubi/Q66m1WwU16la9oe8j1azYemxWlTOVrH6387/8AEcLdD0tcYGLGMFOXllDyWZKU3XHwv7OLliVR1O4+8j4astNmJo1CFKk6KToGXlrx6SDm4sbIuS8oscDLlXNRb/Sy2sdi1o03qP8ASilj6AXlFCLnJRXqdJZNQi5Pwijtu7aq4uoXqnT9CX8KjkB/fnOloohVHpiclkZM7pbk/sRwM3aI6ei0OzfeN64bD1mzOgzIx4lOBB5kXGvXpKTkMZQanHwzoeMy3YnXPyif3vVzhj3KLUfPTyo6hlJzrxBIHCVF2+nsdJx/R8b/ACPS09teTkd3Frf51Pvnpo4zXw6d4Aoyt4goun3karq+Iup/YuM34X5WXw4tr/8Ab13+XuWQJOOaMwDmtpbv1qtaq6YgU0qKqlO7SpfSxvnGgOmgmiVcnJtPRY05lUK4xlDbT3vbX+iJ3E/8eKxVFqnetTCqCEyABWYFVUaLqfLjNeP2nKO/BM5XU6K7VHSe/XbOa7S6DLjmY8HRCp6AZT9xOq46SdOvY+ecrFq/b9jlJPKwTw9Lz3awzJgqKNo3dKDfyJHD2vOZvkndJr3OvxotURT9ikK9IozK2jKSreoNjOlg00mjkpxcZNM+cyMCV3XoNUxdBV494p9lOY/YGR8qSVMt+xKw4uV0Uvcs3tIoF8C+X9LI5/iDr8Xv7SlwJJXrZ0HJRbx3op6dCcsYnp4d72S0G72s/wCkIq+5N/wPvKnlJLpivUuuHi+qTPHaxQYV6Tn6WplR6qxJ/wD0Jlxkl0NHnMRfXGRwstCmMzw9Ll7PKBTAUs36i7j+LMSPtr7znc6Slc9HVcdFxx1sqneGgaeKrq3EVXPySwPuCDLzHkpVRa9jnMqLjbJP3I+byOfbB0S9REXVmZVHqSBMLGoxbZsqi5TSXuXXvdh2fBV1XU92T65bE/YTnMZpXRb9zq8uLdEkvYo+dKciYnp4dd2YUGbG5hwSm5b3sAP95Su5KSVWvdlpxUW7tr0Rs7U2mTVxGDr1K9RTUyqRkYKodXBAsGLAC3H2nIzn3lCWz6fRi6rrya1FdvXa29a+mvsbW6WIwhxdOnhcPUSouctUqVGzFQpBugNrk20tpMqXX1pRXc18hDJ/LOd0009dkl5+pZQk85kQDyF1MA8rRUEkAAtxIAufU+c80euTa02Q+9O7iY6mFY5XS5pva9ieII81OmnQSTj5MqZbXj2IeXiRyI6fn0ZW2K3ExqNZaYqD9yOlv/sQR8S5hn0tbb0UM+MyIvSWye3Y7PmV1qYzLZSCKam9yP3nhboL3kTI5BNdNf8AJNxOLcZKVv8ABY0qS8OK3x3H/wAlzWw5Vap+tW0VjzuODfmWOJnfCXTPwVWbx3xX1w8nGpuNji1u5t1NSnb7Nf7SwefRreyqXG5G9dP+jv8Ac7dFcFd6hD1mFiR9Kjkt/wAyqysx3PS8F1hYKo7vuzpq1IMpVgCrAgg8CDoQZETae0T5JNaZV+3ezuqjE4S1RDwQsAy9LnRh1veXNHIxa1Z2Zz+RxU091d17Gjs/cDGVGtUVaK+bMynToqE3PxNtnIVRXbuaa+Lvk/1LRaGwdj08JRFKlw4sx4sx4sf98hKW66VsuqR0GPRGmHRE87wbFp4ykadTTzVhxVuY/wCuRii6VUuqIyMeN8OmRWGO3BxlNrIi1V8mRlHyHII+8uochTJd+xz9nF3xfZbJLd/s7qswbGWRBqUVgWboSNFHoSZpv5GKWq/Pub8bipt7t7L2LOpoFACgAAAADgAPISmb2X6SS0jld8tzxjLVKRCVgLa/SwHANbgRzk3EzHT+l+CvzcFX/qj2f+zg23Gxwa3c36ipTt6/Vf7S0/P0a3v+imfG5G9dP9o7Tc3cr/FYVq5D1R9IX6Uv53PFvxK7Lzfirpj2X+y2wuP+C+ufd/6OzIleWhW+8vZ6+c1MHlKnU0ibWP8AwJ0t0NrS3x+RSXTZ/JRZXFtycqv4IPCbh412s1MUx5s7pb4UkmSZ8hSl2eyHDjMiT01oszdjd5MFSyIcztrUcjVj05AeQlPkZErpbZf4uLHHhpefc9bL2CtCo9QVKjGozOwYrbMxvcC1xy4yFCpRey1vzJWwjBpJJa7Ei2FQsHKrmW5DWFxcWNj6TZ0reyOrJJdO+x9p6YCAIAgGIAgGYAgCAYgCAZgGIAgGYAgGIBmAIAgGIAgGYBiAIBmAIAgCAIAgCAa20MdToIalZgiLxJ/AHmekxlJRW2bKqZ2zUILbOLxPaXTDWp0XZebMFv6DWRHmR9EXtf4eta3OaTJvd3fChizkW9Op5I9tf4kaN+ZuqyI2dkQMzi7sZdUu690dFN5WkPvBvHQwYHekljqqLqx628h1M1WWxr8kzEwbsp6gu3v6HML2mpfXDuF5h1J+LW+8jfnVvwW7/Dtmu01v6HXbF2zRxaZ6DZgNGB0ZTyYeUlwsjNbRSZOLbjz6bFokJmRzldu79YfDMUUGs66MEICg8ix8/S8jWZMIPXkt8Thr749b/Svn/wCGjgO0mizAVqT0wf1AhwPUCx+0wjmRb7rRIu/D90VuEk/6O1w9dXUMhDKwupBuCOYMlppraKKcZQbjJaaMYnELTUvUYKqi7EmwA6mG0ltiEJTkoxW2zisd2lUVa1Kk9QD9RIQH0Bufm0iSzIrwi9p/D90luckv7JHYO/FDEsKZBpVDooe1ieQYaX6G02V5MJvXgi5fD348er9y+R1MkFURu29t0cImes1r/So1Zj/xH9zCdkYLbJOLiW5Mumtff0RyJ7TUvph3y8863+LW+8i/nY+xcr8O2a/et/Q6rYG8NHGKTRbxL9SNow9R5jqJIrtjYuxUZeDbiy1Yu3v6MlZtIhzm8O+NDCNkN6lQcUS2n8mOg9OM0W5Ea+xZ4fFXZK6l2j7v/hD4XtLpFrVKLovNWDW9Rp9ppjmRflE6z8PWqO4ST/o7TA41KyCpSYOjcCP90PSTIyUltFFbVOqThNaaNiemsQBAEAQBAKp7UNos+JFG/gpKDbm7C9/iw9zK3MnuXSdfwGPGNLt9W9fZHGyGX56pVCpDKSrKQykcQRqCJ6np7RjOMZRcZLaZe2xsf32Gp1jpnQOfW2v3vLqE+qCkfO8mn4V8q16PRSW19oNiKz1XNy7Ejov6VHQC0p7J9cm2d9i0RoqjXH2/v1NSYkgnNytpNQxdIg+GowpuOYY2HwbGbsefTNa9St5XHjdjSb8ruvsWbvvtJsPg6jIbM1qankWNrjqBeWORPog2jk+Lx1dkxjLx5/gpaU53ogFi9lO0WPe0GN1W1ROlzZgOl7H3MsMOb04s5f8AEGPGLjavL7M+fattFs1KgDZbd4/U3st+gsT8TzNm+0TL8PY8X1XPz4X/AEr6QDpxB4+/Yu3c3aLYjCUnc3axRjzKkrf3teXFE3KCbOA5KhUZMoR8f+lV737SbEYuqxOisaaDkqkjT1Nz7ytvm5TZ2HGY8acaKS7tbf3IaaSwN7Ye0Gw9enVQ/SwzdVOjA+39TZVPpkmRc2iN9EoS9v7Lo3g2gaGGq1V4qhK/yOg+5EtrZdMGzhMSlW3xrfqyincsSWJJJJJPEk6knrKZvbbPocYqK1HskYnhkdt2W7SZa7UL+CopcDk621HqPwJNw56k4nPc/jqVSt9U9fZlpSxOSEAQBAEAQCrO1DZbJXFcDwVAFJ5Oulj6i3wZW5cNS6jruAyYyqdL8rv9jipDL890KLOyogLMxCqB5kz1JyekY2WRri5S8IvbZGA7nD06PHIgQnmban5vLqEemKifO8i74t0rPd7KU23s1sNXek4tlJy9UP0sPb+5UWQcJNHe4eRG+mM4/f6mjNZJJ/cfZjYjF07DwUiKjnkF1A9SbfeSMeDlNfIrOXyVTjST8y7IszfPZjYnCVEQXcWdBzKm9vcXHvLC+HXBpHKcbkKjJjN+PD+5SkqDvk01tCeHpY/ZVstlWpiGFg9kp38wDdiOl7D2MsMODScmcp+IMmMpRqXp3Z8+1XZjHu8QouoHdv01upPTUj4jMh4kZfh/JinKl+vdf9K8ledSAL6DUnQAc+Qnp42ktsu/dHZpw2Ep03+qxZxyZiWI9r29pcUw6IJHz/kMhX5Eprx6fYqvfLZbYfF1AR4ajGoh5qxufgkiVuRDpmzr+KyY3Y0deV2ZCTQWJI7v7MbE4inSUcSC55IDdifbT1Im2qDnNJETOyY0USm/bt9S5tu7P/yMNVojQuhC+vl9wJbWR6oOJwuLd8K6Nj9GUVVpFGKuCrKSGB4gjiDKZpp6Z9DhNTipR8M8zEzO57Ldls1ZsQRZEUop5s1r29B+ZNw6/wBXUc5z+TFVqleX3f0LPlicoIAgCAIAgHwxmFSqhSqodG0IIuJ40mtMzrsnXJSg9NHH4ns2w7NdKlVB+3wt8Ei/zeRHhwb7Muq/xBkRWpJP5k1sHdXD4M5qalqlrZ3N29vJfabq6IQ8EHL5G/J7Tfb2XgnJuIBGbb2DQxagV0uR9LDRl9Dy6cJrsqjPySsXMuxnut/b0OaTs0oZrmtVK8vAPvaR/wAlDfllq/xDfrSit/c6zZWy6WGTJQQIvE+ZJ5sTqTJMIRgtRKa/Isvl12PbN2Zmk5rbm5eGxTFyGp1DxanYXPNlIsT14yPZjwn38Ms8TlsjHXSntezNHAdnWGRs1RqlW36WsF9woufmYxxIJ7fckXc9kTjqKUfodhTphQAoAAFgALADkBJKWlopXJt7fkxWpK6lXAZWFiCLgg+RB4w+/kRk4vcfJyGO7OcM7XpvUpA/pBDD2zC4+ZFliQb7di6p57IgtSSf1JDYW5uHwrB1BqVBwapY2/iALA9eM2V48IPZGy+VvyF0t6XsjopvK00drbIpYpMldAw4jyIPNSNQZhOEZrTRvx8myiXVW9M5VuzShmuK1ULy8H5tI35OPuy4X4hv1+1b9+50+xNh0cIuWglr/Ux1ZvVv64SRCuMF+lFTk5luTLdj3/okpsIxA7f3Tw+LOaopWpwzobE/y8m95psohZ58lhicnfjdova9n4IfCdm2HVr1KlWoP2+FR7lRf8TVHDgvL2TbPxBkSWopL5nYYXDJSUJTUKiiyqosAJKUVFaRSTnKcnKT22faemIgCAIAgCAIAgCAIAgCAIAgCAIAgCAIAgCAIAgCAIAgCAIAgCAIAgCAIAgCAIAgCAIAgCAIAgCAIAgCAIAgCAIAgCAIAgCAIAgCAIAgCAIAgCAIAgCAIAgCAIAgCAIAgCAIAgCAIAgCAIAgCAIAgCAIAgCAIAgCAIAgCAIAgCAIAgCAIAgCAIAgCAIAgCAIAgCAIAgCAIAgCAIAgCAIAgCAIAgCAIAgCAIAgCAIAgCAIAg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 descr="data:image/jpeg;base64,/9j/4AAQSkZJRgABAQAAAQABAAD/2wCEAAkGBxQREhUUEBQVFBQUGBYUFBgVFRUYGxsWGRoXGBwYFRcYHSggGBolHRgXITEhJikrLi4uFx81ODMsNygtLisBCgoKDg0OGxAQGywmICQsLyw0LCwsLCwsLCwsLCwsLCwsLCwsLCwsLCwsLCwsLCwsLCwsLCwsLCwsLCwsLCwsLP/AABEIAOAA4AMBEQACEQEDEQH/xAAbAAEAAgMBAQAAAAAAAAAAAAAABQcBBAYCA//EADcQAAIBAgMFBwMEAgICAwAAAAECAAMRBBIhBQYxUWEHEyJBcYGRMqGxQlJywRTwYtEj8SSisv/EABsBAQACAwEBAAAAAAAAAAAAAAAEBQIDBgEH/8QALxEAAgICAQMCBAYDAQEBAAAAAAECAwQRBRIhMUFRE2FxgQYUIjKRoSOxwdEVUv/aAAwDAQACEQMRAD8AvGAIAgCAIAgCAIAgCAIAgCAIAgCAIAgCAIAgCAIAgCAIAgCAIAgCAIAgCAIAgCAIAgCAIAgCAIAgCAIAgCAIAgCAIAgCAIAgCAIAgCAIAgCAIAgCAIAgCAIAgCAIAgCAIAgCAIAgCAIAgCAIAgCAIAgCAIAgCAIAgCAIAgCAIAgCAIAgCAIAgCAIAgCAIAgCAIAgCAIAgCAIAgCAIAgCAIAgCAIAgCAIAgCAIAgCAIAgCAIBrY/HU6CGpWYIi8SfwOZ6Qls12Wxrj1Sekcbie0qmGtTouy82YL8DWZqBUz5mCf6Ysmt3976GLORb06n7Htr/ABI0P5nji0TMbkKr3pdn7M6GYk4iNv7x0cGB3pJY6qi6setvIdTPVHZFycuuhfqff2OZTtLTNrQbLzDqT8W/uZdBXLmYb/azrdjbZpYpM9BswGjA6Mp5MPKYtaLSjIruj1QZITw3nLbc35oYdiig1XGjBCMoPIsfP0vMlErcjk6qn0ru/kaOA7R6LNatTamD+oEOB62AP2M9cGaauYrk9STR2dCsrqGQhlYXBBuCOYMwLaMlJdUfBjE4haal3YKqi7EmwA6wJzUIuUvBxmO7SKStalSeoB+okID6DU/NpmoFTZzFaeopskNhb70MSwQ3pVDooe1ieSsPPobTxxaN+PydVz6fD+Z1ExLEjttbao4RM9ZrX+lRqzH/AIj+56k2aL8muiO5s5Ju0xM2lBsvPOt/i1vvM+gq/wD7UN/tejqNg7wUcYpNFvEPqRtGHqPMdRMGtFlj5dd63B/b1JaeEk5zb++NDCEob1Kg4oltP5E6D04zJRbIGTyNVD6fL9kRGF7SqZa1Si6LzVg1vUafae9BFhzNbf6o6OywWMSsgqUmDo3Aj/dD0mD7FtXZGyKlF7RsQZiAIAgCAIBVnadtFnxAo38FJQbc3YXv8WHzNsF6nN8vc3aq/RHGzMpz1SqFSGUkMpDKRxBGoIgyjJxaaLz2Pju+w9Osf1oGPrbX73mh+Ts6LOupTfsUttfaDYis9VzcuSR0XyA9BabktHIZFztscmac9NJObl7Rahi6ZB8NRhTccw2g+DYzGS2idx9zrvWvD7Fl767RbD4So6GzGyKeRY2uOoF5rits6HPtdVDa+hTE3HICAWJ2V7RYirQY3VbVE6XNmHpex9zNc0dBw1zadb9O58+1TaLXp0AbLbvH6m9lv0FifiIIx5i5/prX1K/mwoQIPU9F17n7RbEYSk7m7WKseZUlb+9r+80SXc7DBudtMZMq3e7aLYjF1WJ0RjTQclUkaepufebYrsc1nXO25t+nYhpkQze2HtBsPXp1VNsrDN1U6MD7f1PGtokYtrqtjJe5c238eaGGq1V4qhK+p0H3ImlLudbkW/Dqc17FGu5YksSSSSSeJJ1JM3nGNtvbPMGJ2vZftFlrtQv4KilwOTrbUeo/AmE16lzxFzVjr9GWhNR0YgCAIAgCAVf2nbMZK61wPBUAUnk6+R9Rb4M2wZznL0NWfE9GcVMymPph6DVGVEBZmIVQPMmGZwg5yUY+WXnsnA9zh6dHjkQITzNtT83mhvudnTV0VKHstFLbb2a2GrvScfSfCean6SPb+5uT2jkcml02OLNGekcn9x9mNXxdOw8FIio55W1A9SQPvymMnpE/jqHZevZdyy98dmHE4SoiauLOo5lTe3uLj3muL0zoc6l20uK8lKkTccg1ryIPCxuy3ZjKtSuwsHsidQDdj6XsPYzVNnQ8PQ4xdj9fB47U9mMe7xCi6qO7fprdSelyR7iewZjzFDerF9GV5NhQBQToBcnQAc+Qg9S32Rdu6ezThsLTpt9VizdGYliPa9vaaJPbOxwqfhUxi/JVu+WzGw+KqAjw1GNRDzDG5+CSJti+xzWfQ6rn7PuQkyIRI7vbMbE4inTUcSC55ICLk/j1InjekScSl22qKLk25gO/w9WkNC6EL6+X3tNKfc6zIq+JU4L1RRtakyMVcFWUkMDxBHEGb0cZKLi3FniDE7jsv2YzVWxBFkRSinmzWvb0H5mub9C74ehubs9EWbNZ0IgCAIAgCAfHF4VKqFKih0bQgi4MGE4RmumS2jkMT2cYdmulSqg/bdW+CRf5vM+tlXPh6m9ptE1sHdehhPFTUs9rZ3N2t08l9pi5NkvHwaqO8V39yanhMI3bWwqOLUCslyPpYaMPQ8unCep6I9+LXetTRzadm1DNc1apXl4B97TLrZXrhqt/uZ1Wy9l0sMmSigReJ5k82J1JmLeyzpohTHpgjcnhtOd25uZh8Uxcg06h4tTsL9WBFievGZKTRAyOOpue/D+Ro4Ds8w1Nr1Gerb9LEBfcKLn5nvWzTVxNMHt9zrqdMKAFAAAsABYADyAmBaJJLSFWkGBVgGUixBFwQfIgwHFSWmchjuzvDu16bVKV/wBIIYe2bUfMzU2VdnEUye02iR2Hudh8KwdQalQcGqWNv4gCwPXjPHJs34/H1Uva7v5nQTEnGltXZNLEpkroGHEeRB5qRqDPU9Gm6iu6PTNbOWbs2oZrirVy8vB+bTLrZW//ABqt+WdNsbYlHCLloJa/1MdWb1P9cJi3ssaMauhagiRnhvILb26uHxZzVFK1OGdDY+/k3vMlJoh5ODVf3ku/uRGE7OMOrXd6lQftJCj3Ki/3E962RYcPSntts67DYZaahKahVXQACwAmBaQhGC6YrsfaDIQBAEAQBAEAQBAEAQBAEAQBAEAQBAEAQBAEAQBAEAQBAEAQBAEAQDyKgJIuLi1xfXXhcQe6etkbtnblPC5e9FQ5rBclNmBJNguYaAk+RM1zsUPJIx8Sd++jXb3ZuYnEZB1PASv5Pk44cN+ZPwv+mqutyZHtinPn8TjbOZzJvfXr6EpVQXofbD443s+o5y047n7FNQyO6fr/AOmuyha3EkZ2KeyKaWLxljZfczmeV5x0z+FR5Xlkiqnfdmp/lP8AuM59cxmp7+J/o3/Ch7G9g8Vm0PH8zqeJ5hZX+Oxal/sjW1dPdeDaZrC5l3ZOMIuUvCNKWyMrY5j9Og+84nN/EF9kmqX0x/smQoS8nhMW487+si0c3mVy25bXszJ0xfoSWHrBxce87XAzYZdXxI/dexEnBxemYxFYILn2E85DOhh1dcvPovcQg5PSI58W587ek4u7m8yyW1LS9kS1TBHuhjiPq1H3kvC/EF0JJXvqj/aMZ0J/tJJTfhO1hNTipR8Mh60auLxeXReP4lFy3M/lX8OrvL/Ruqq6u7NL/Kf9x+05h8xm738R/wBf+En4UPY3MJjLmzcfIzouJ5t3yVN37vR+5Htp6e6NwmdI2kts0EdiMcb2XQc5xvIc/Y5uGP2Xv6slQoXmR8VxTjzv6ytq5rMhLfXv5M2OmD9CRwuIDjqOM7LjORhmV78SXlEWyvoZ9ryzNZmAIAgFe754Ok+LNSti1wxSmgAUOXIuzZha3mSBa/CQr4xc9uWjoeNusjR0Qq69t9349CHbDGoaeLpPia6LWBymmznLTdblmUmxtqBa81dO9TTbWyb8ToUsecYxfT52l3a9CxMe139hacn+IJN5jT8JI56haia8ozcIBMYdvAPSfSsCcpYUJPz0/wDCvmv1MhyZ84sk5Tcn6snrwJienvDmzLbmJN46bjlVuPuYWLcWSO0D4Pidlz0pRw3r1aREp/eRc+fk4QDc2YdT6TqPwzKXxZx9NIjZC7JmNpnxD0mH4lnJ3xi/Gj3H8M1JzZIE8BK4A+Ae8+hcHOUsKPV6EG5frZG1jdjfmZxGdOU8ibl52yZBaijxIhkZU2ItNtMnGyLXnaPJeCWxZ8B9J9D5OyUcKcl50Qa1+tERPm5PEA2dnnx+xl9+HZSWXpeGmab1+k57tDS1TCVMtSoUqMciMQTazX0Bta3Hl6zscnzF/MncRpxtg2lteWSGE3papVoocNVprWJGdyuXRSfCVJubgDW02K5tpa8kazj4whOSsTcfRb3/AHo6UTeVpmAVvvrV/wDnWWir1ciZKjvZV+rwsrDITe51PmJBvf8Ak7LudJxsV+UblPUdvaS7vx9zqdzu97p/8gIKneNmyZMv0ra2TThaSKOrp/UVXI/C+Ivhb6devn+ySx+HJ8Q4jjKHneMleldWu68r5Eemzp7MjjOLcXF6aJiPpQoFzpw8zJ+Bx1uXNJLS9Wa52KKJhVsLDyn0WuuMIKEfC7EBvfci8XhipJHAzheX4uyi1zgtxfft6fJk2qxNaZrSkS9jcbuAwxvmPAcJ0/B8XN2K+1aS8fNka6xa6Ub1anmBB851OXjRyKZVS9SPGXS9kPVpFTYz5xlYduNNxsX39CdGakto8gX4TTXXKyXTFbZk2l5JTBUMo14md5wvHPEqbn+6X9fIhW2dT7DHYfMLjiJjzXHPKrUq/wB0f7R7TPpfciyLcZwk4Sg+mS0yYnvwe6VIsbCScTBtyp9MF9/QxlNRW2TFJMoAHlPo2NRGiqNcfCIEnt7I/HYYg5hwPGcnzfF2Rsd9a2n5+RKpsWtM05zWiQbWDwxYgngPvL7h+KsutVs1qK7/AFNFtqS0iTdbgg+c7a2qNsHCXhrRET13IevQKHXh5GfOs7j7cSbUl29H7k6Fikj5iQYxlJ6ijPZJYDDldTxPCdtwXGSx4u2xak/T2REus6uyIXfJFrItNclSpnA7suVLjKWKFl1TQBtdCVA85d3LqWl5JXHSdc+t7S151vXz0RG774gVcNQq0qeGSm1RkzOGdhZv/GljwGYXvxyzVW5bUWtInZkaOiy2EnJvW+2kvm/4O8EmFAZgHGb6Yxlqr3NXuTSVmrMyFkyPYKCuUhyWUgeehkW+T32ei542qLg+uPV1PSSentee/p2I/dYYuoQ+HrUTRNVDUyKEGUXzqaeXwsbg9dNZhV1y7xa1sk535avcLYSUuntt77+nffgsISac6YNMHiB8TTPHqm9yin9keqTRkCbIxUVpLR4ZmQE8a32B4FMch8TSsalPagt/RHvU/c9zeeCAYKg8ZhOuM1qS39T1PRhUA4AD2mMKK4fsil9EG2/J6m08EA8sgPEA+01Toqn3lFP6o9UmvBkLbhM4QjBaitHjezMyAgHjuhyHxNDxaW99C39EZdT9z3NyWjET0GCJjKEZLUlsGFpgcAB7TXDHqg9xil9Ej1ybPU3Hhyu+GxKFZ6L1F8RfuywfJ4MrObm2tgpP/uR7q4yabLTj8y6qMowfbW9a338HK7nUKbYxaqUT3QqGlSc1GLB8jsCRezeFT6ZhI1KXxNpdt+5b8jOccb4cp/q1trS1ra/6WoJYnKCAVl2g1x37UjXpqlQ0mqXFQshUEAeFSCLNmtxvIGS/1dO+x0/Dwaq+KoNtbS8ae/q/kdBudtLDNUq08O6WshQKjLdUUKScwGY34+f5m6icG2osruRx8iEIztT9fXfds6ySSpNDFbbw9JstSvSVuRdQfcX0myNNkltRf8GmWRVF6lJfybdCurjMjKyngVII+RMGmuzNkZKS2ns+k8MjDuACSQAOJJsPeNNvseNpd2R6bfwpbKMRRLcLd4v/AHNrotS30v8Ag0rJqb11L+SRBmo3mYBr4vGU6QzVXVBzdgo+8yjCUnqK2YTsjBbk9HywW1qFY2pVqbnkrqT8AzKVU4fuTRjC+ub1GSf3N2azaYgGljNr0KJtVrU0PJnUH4vNkKpy/amzVO+uH7pJfc++FxaVRmpOrjmrBh9pjKMovTRlCyMluL2fYTEzBMDwRzbfwobKcRRzcu8X/ubfgW630v8Ag0PJpT11L+SQRgRcG4PAiau68m5NM9QenyxGISmuaoyoo4liAPkz2MXJ6RjKcYrbZq4XbWHqnLTr0nbkrqT7C+szlTZFbcWa4ZFU3qMk/ub01m44PfDFYirno1MKHo94qoc2QnS4YVCcqnNYa8c1pDucnuLj2L7jq6IasjZqWvbevlo9bmYNlrd3Uo1MOKK95TVnzZ2e6u5a1msMo04XHuojp6a1o85O2Mq+uM1Ny7N61rXhHdiTCiEA4TeajWOIr1cOlFBRpp3tSoAzMLFrqpBAABtfzt0kS1S6nKOl9S8wrKVVGu1ye29Jdtenk3dzkp189V1oPVRgBUorZTZRqgIBU62NtJlRqXd637o08g51arTkov0fn7/8I/tJ3kelbD0GKsy5qjA2IU6BQfK9jc/9y84/GU/8kvCOR5PLlD/HB9/UrOXRz7eyS2Btyrg6gekTlv40voy+YI58j5TRfjxujpkjGyZ0T2n29i8sJiFqItRDdXUMp6EXnNSi4vTOthNSj1Lwyn99d5HxVZkViKCEqig6NbTO3O/lyFpf4eLGuCb8s5nPy5WzcU+yOak0gHcdnW8jpVXDVWLU6mlO5vkbiAD+08Lc7Ssz8aLj8SPlFvxuZJTVUn2ZYe3dpjC0KlZhfINBzY6Ae5IlVTW7JqK9S7vuVVbm/Qo/ae0amIqGpWYsx+B0UeQ6TpKqo1R6YnJW3Ttl1SZrI5UgqSCNQQbEHoRwmbSa0zWpNPaLd7Pt4WxdJkqm9WlYE/uU8GPXQg+3OUOdjqqW4+GdLx2U7oal5R8+0PeJsLTWnRNqtW/i81QcSOpvYe89wcZWy3Lwjzkct0x6Y+WVM7EkkkknUk6k+pl8kktI5ptt7ZtbK2nVw1QVKLZWHHkw5MPMTXbTG2PTI203zql1RZeWxtoriaFOsugdb25HgR7G4nNW1uubi/Q66m1WwU16la9oe8j1azYemxWlTOVrH6387/8AEcLdD0tcYGLGMFOXllDyWZKU3XHwv7OLliVR1O4+8j4astNmJo1CFKk6KToGXlrx6SDm4sbIuS8oscDLlXNRb/Sy2sdi1o03qP8ASilj6AXlFCLnJRXqdJZNQi5Pwijtu7aq4uoXqnT9CX8KjkB/fnOloohVHpiclkZM7pbk/sRwM3aI6ei0OzfeN64bD1mzOgzIx4lOBB5kXGvXpKTkMZQanHwzoeMy3YnXPyif3vVzhj3KLUfPTyo6hlJzrxBIHCVF2+nsdJx/R8b/ACPS09teTkd3Frf51Pvnpo4zXw6d4Aoyt4goun3karq+Iup/YuM34X5WXw4tr/8Ab13+XuWQJOOaMwDmtpbv1qtaq6YgU0qKqlO7SpfSxvnGgOmgmiVcnJtPRY05lUK4xlDbT3vbX+iJ3E/8eKxVFqnetTCqCEyABWYFVUaLqfLjNeP2nKO/BM5XU6K7VHSe/XbOa7S6DLjmY8HRCp6AZT9xOq46SdOvY+ecrFq/b9jlJPKwTw9Lz3awzJgqKNo3dKDfyJHD2vOZvkndJr3OvxotURT9ikK9IozK2jKSreoNjOlg00mjkpxcZNM+cyMCV3XoNUxdBV494p9lOY/YGR8qSVMt+xKw4uV0Uvcs3tIoF8C+X9LI5/iDr8Xv7SlwJJXrZ0HJRbx3op6dCcsYnp4d72S0G72s/wCkIq+5N/wPvKnlJLpivUuuHi+qTPHaxQYV6Tn6WplR6qxJ/wD0Jlxkl0NHnMRfXGRwstCmMzw9Ll7PKBTAUs36i7j+LMSPtr7znc6Slc9HVcdFxx1sqneGgaeKrq3EVXPySwPuCDLzHkpVRa9jnMqLjbJP3I+byOfbB0S9REXVmZVHqSBMLGoxbZsqi5TSXuXXvdh2fBV1XU92T65bE/YTnMZpXRb9zq8uLdEkvYo+dKciYnp4dd2YUGbG5hwSm5b3sAP95Su5KSVWvdlpxUW7tr0Rs7U2mTVxGDr1K9RTUyqRkYKodXBAsGLAC3H2nIzn3lCWz6fRi6rrya1FdvXa29a+mvsbW6WIwhxdOnhcPUSouctUqVGzFQpBugNrk20tpMqXX1pRXc18hDJ/LOd0009dkl5+pZQk85kQDyF1MA8rRUEkAAtxIAufU+c80euTa02Q+9O7iY6mFY5XS5pva9ieII81OmnQSTj5MqZbXj2IeXiRyI6fn0ZW2K3ExqNZaYqD9yOlv/sQR8S5hn0tbb0UM+MyIvSWye3Y7PmV1qYzLZSCKam9yP3nhboL3kTI5BNdNf8AJNxOLcZKVv8ABY0qS8OK3x3H/wAlzWw5Vap+tW0VjzuODfmWOJnfCXTPwVWbx3xX1w8nGpuNji1u5t1NSnb7Nf7SwefRreyqXG5G9dP+jv8Ac7dFcFd6hD1mFiR9Kjkt/wAyqysx3PS8F1hYKo7vuzpq1IMpVgCrAgg8CDoQZETae0T5JNaZV+3ezuqjE4S1RDwQsAy9LnRh1veXNHIxa1Z2Zz+RxU091d17Gjs/cDGVGtUVaK+bMynToqE3PxNtnIVRXbuaa+Lvk/1LRaGwdj08JRFKlw4sx4sx4sf98hKW66VsuqR0GPRGmHRE87wbFp4ykadTTzVhxVuY/wCuRii6VUuqIyMeN8OmRWGO3BxlNrIi1V8mRlHyHII+8uochTJd+xz9nF3xfZbJLd/s7qswbGWRBqUVgWboSNFHoSZpv5GKWq/Pub8bipt7t7L2LOpoFACgAAAADgAPISmb2X6SS0jld8tzxjLVKRCVgLa/SwHANbgRzk3EzHT+l+CvzcFX/qj2f+zg23Gxwa3c36ipTt6/Vf7S0/P0a3v+imfG5G9dP9o7Tc3cr/FYVq5D1R9IX6Uv53PFvxK7Lzfirpj2X+y2wuP+C+ufd/6OzIleWhW+8vZ6+c1MHlKnU0ibWP8AwJ0t0NrS3x+RSXTZ/JRZXFtycqv4IPCbh412s1MUx5s7pb4UkmSZ8hSl2eyHDjMiT01oszdjd5MFSyIcztrUcjVj05AeQlPkZErpbZf4uLHHhpefc9bL2CtCo9QVKjGozOwYrbMxvcC1xy4yFCpRey1vzJWwjBpJJa7Ei2FQsHKrmW5DWFxcWNj6TZ0reyOrJJdO+x9p6YCAIAgGIAgGYAgCAYgCAZgGIAgGYAgGIBmAIAgGIAgGYBiAIBmAIAgCAIAgCAa20MdToIalZgiLxJ/AHmekxlJRW2bKqZ2zUILbOLxPaXTDWp0XZebMFv6DWRHmR9EXtf4eta3OaTJvd3fChizkW9Op5I9tf4kaN+ZuqyI2dkQMzi7sZdUu690dFN5WkPvBvHQwYHekljqqLqx628h1M1WWxr8kzEwbsp6gu3v6HML2mpfXDuF5h1J+LW+8jfnVvwW7/Dtmu01v6HXbF2zRxaZ6DZgNGB0ZTyYeUlwsjNbRSZOLbjz6bFokJmRzldu79YfDMUUGs66MEICg8ix8/S8jWZMIPXkt8Thr749b/Svn/wCGjgO0mizAVqT0wf1AhwPUCx+0wjmRb7rRIu/D90VuEk/6O1w9dXUMhDKwupBuCOYMlppraKKcZQbjJaaMYnELTUvUYKqi7EmwA6mG0ltiEJTkoxW2zisd2lUVa1Kk9QD9RIQH0Bufm0iSzIrwi9p/D90luckv7JHYO/FDEsKZBpVDooe1ieQYaX6G02V5MJvXgi5fD348er9y+R1MkFURu29t0cImes1r/So1Zj/xH9zCdkYLbJOLiW5Mumtff0RyJ7TUvph3y8863+LW+8i/nY+xcr8O2a/et/Q6rYG8NHGKTRbxL9SNow9R5jqJIrtjYuxUZeDbiy1Yu3v6MlZtIhzm8O+NDCNkN6lQcUS2n8mOg9OM0W5Ea+xZ4fFXZK6l2j7v/hD4XtLpFrVKLovNWDW9Rp9ppjmRflE6z8PWqO4ST/o7TA41KyCpSYOjcCP90PSTIyUltFFbVOqThNaaNiemsQBAEAQBAKp7UNos+JFG/gpKDbm7C9/iw9zK3MnuXSdfwGPGNLt9W9fZHGyGX56pVCpDKSrKQykcQRqCJ6np7RjOMZRcZLaZe2xsf32Gp1jpnQOfW2v3vLqE+qCkfO8mn4V8q16PRSW19oNiKz1XNy7Ejov6VHQC0p7J9cm2d9i0RoqjXH2/v1NSYkgnNytpNQxdIg+GowpuOYY2HwbGbsefTNa9St5XHjdjSb8ruvsWbvvtJsPg6jIbM1qankWNrjqBeWORPog2jk+Lx1dkxjLx5/gpaU53ogFi9lO0WPe0GN1W1ROlzZgOl7H3MsMOb04s5f8AEGPGLjavL7M+fattFs1KgDZbd4/U3st+gsT8TzNm+0TL8PY8X1XPz4X/AEr6QDpxB4+/Yu3c3aLYjCUnc3axRjzKkrf3teXFE3KCbOA5KhUZMoR8f+lV737SbEYuqxOisaaDkqkjT1Nz7ytvm5TZ2HGY8acaKS7tbf3IaaSwN7Ye0Gw9enVQ/SwzdVOjA+39TZVPpkmRc2iN9EoS9v7Lo3g2gaGGq1V4qhK/yOg+5EtrZdMGzhMSlW3xrfqyincsSWJJJJJPEk6knrKZvbbPocYqK1HskYnhkdt2W7SZa7UL+CopcDk621HqPwJNw56k4nPc/jqVSt9U9fZlpSxOSEAQBAEAQCrO1DZbJXFcDwVAFJ5Oulj6i3wZW5cNS6jruAyYyqdL8rv9jipDL890KLOyogLMxCqB5kz1JyekY2WRri5S8IvbZGA7nD06PHIgQnmban5vLqEemKifO8i74t0rPd7KU23s1sNXek4tlJy9UP0sPb+5UWQcJNHe4eRG+mM4/f6mjNZJJ/cfZjYjF07DwUiKjnkF1A9SbfeSMeDlNfIrOXyVTjST8y7IszfPZjYnCVEQXcWdBzKm9vcXHvLC+HXBpHKcbkKjJjN+PD+5SkqDvk01tCeHpY/ZVstlWpiGFg9kp38wDdiOl7D2MsMODScmcp+IMmMpRqXp3Z8+1XZjHu8QouoHdv01upPTUj4jMh4kZfh/JinKl+vdf9K8ledSAL6DUnQAc+Qnp42ktsu/dHZpw2Ep03+qxZxyZiWI9r29pcUw6IJHz/kMhX5Eprx6fYqvfLZbYfF1AR4ajGoh5qxufgkiVuRDpmzr+KyY3Y0deV2ZCTQWJI7v7MbE4inSUcSC55IDdifbT1Im2qDnNJETOyY0USm/bt9S5tu7P/yMNVojQuhC+vl9wJbWR6oOJwuLd8K6Nj9GUVVpFGKuCrKSGB4gjiDKZpp6Z9DhNTipR8M8zEzO57Ldls1ZsQRZEUop5s1r29B+ZNw6/wBXUc5z+TFVqleX3f0LPlicoIAgCAIAgHwxmFSqhSqodG0IIuJ40mtMzrsnXJSg9NHH4ns2w7NdKlVB+3wt8Ei/zeRHhwb7Muq/xBkRWpJP5k1sHdXD4M5qalqlrZ3N29vJfabq6IQ8EHL5G/J7Tfb2XgnJuIBGbb2DQxagV0uR9LDRl9Dy6cJrsqjPySsXMuxnut/b0OaTs0oZrmtVK8vAPvaR/wAlDfllq/xDfrSit/c6zZWy6WGTJQQIvE+ZJ5sTqTJMIRgtRKa/Isvl12PbN2Zmk5rbm5eGxTFyGp1DxanYXPNlIsT14yPZjwn38Ms8TlsjHXSntezNHAdnWGRs1RqlW36WsF9woufmYxxIJ7fckXc9kTjqKUfodhTphQAoAAFgALADkBJKWlopXJt7fkxWpK6lXAZWFiCLgg+RB4w+/kRk4vcfJyGO7OcM7XpvUpA/pBDD2zC4+ZFliQb7di6p57IgtSSf1JDYW5uHwrB1BqVBwapY2/iALA9eM2V48IPZGy+VvyF0t6XsjopvK00drbIpYpMldAw4jyIPNSNQZhOEZrTRvx8myiXVW9M5VuzShmuK1ULy8H5tI35OPuy4X4hv1+1b9+50+xNh0cIuWglr/Ux1ZvVv64SRCuMF+lFTk5luTLdj3/okpsIxA7f3Tw+LOaopWpwzobE/y8m95psohZ58lhicnfjdova9n4IfCdm2HVr1KlWoP2+FR7lRf8TVHDgvL2TbPxBkSWopL5nYYXDJSUJTUKiiyqosAJKUVFaRSTnKcnKT22faemIgCAIAgCAIAgCAIAgCAIAgCAIAgCAIAgCAIAgCAIAgCAIAgCAIAgCAIAgCAIAgCAIAgCAIAgCAIAgCAIAgCAIAgCAIAgCAIAgCAIAgCAIAgCAIAgCAIAgCAIAgCAIAgCAIAgCAIAgCAIAgCAIAgCAIAgCAIAgCAIAgCAIAgCAIAgCAIAgCAIAgCAIAgCAIAgCAIAgCAIAgCAIAgCAIAgCAIAgCAIAgCAIAgCAIAgCAIAg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9" descr="data:image/jpeg;base64,/9j/4AAQSkZJRgABAQAAAQABAAD/2wCEAAkGBxQREhUUEBQVFBQUGBYUFBgVFRUYGxsWGRoXGBwYFRcYHSggGBolHRgXITEhJikrLi4uFx81ODMsNygtLisBCgoKDg0OGxAQGywmICQsLyw0LCwsLCwsLCwsLCwsLCwsLCwsLCwsLCwsLCwsLCwsLCwsLCwsLCwsLCwsLCwsLP/AABEIAOAA4AMBEQACEQEDEQH/xAAbAAEAAgMBAQAAAAAAAAAAAAAABQcBBAYCA//EADcQAAIBAgMFBwMEAgICAwAAAAECAAMRBBIhBQYxUWEHEyJBcYGRMqGxQlJywRTwYtEj8SSisv/EABsBAQACAwEBAAAAAAAAAAAAAAAEBQIDBgEH/8QALxEAAgICAQMCBAYDAQEBAAAAAAECAwQRBRIhMUFRE2FxgQYUIjKRoSOxwdEVUv/aAAwDAQACEQMRAD8AvGAIAgCAIAgCAIAgCAIAgCAIAgCAIAgCAIAgCAIAgCAIAgCAIAgCAIAgCAIAgCAIAgCAIAgCAIAgCAIAgCAIAgCAIAgCAIAgCAIAgCAIAgCAIAgCAIAgCAIAgCAIAgCAIAgCAIAgCAIAgCAIAgCAIAgCAIAgCAIAgCAIAgCAIAgCAIAgCAIAgCAIAgCAIAgCAIAgCAIAgCAIAgCAIAgCAIAgCAIAgCAIAgCAIAgCAIAgCAIBrY/HU6CGpWYIi8SfwOZ6Qls12Wxrj1Sekcbie0qmGtTouy82YL8DWZqBUz5mCf6Ysmt3976GLORb06n7Htr/ABI0P5nji0TMbkKr3pdn7M6GYk4iNv7x0cGB3pJY6qi6setvIdTPVHZFycuuhfqff2OZTtLTNrQbLzDqT8W/uZdBXLmYb/azrdjbZpYpM9BswGjA6Mp5MPKYtaLSjIruj1QZITw3nLbc35oYdiig1XGjBCMoPIsfP0vMlErcjk6qn0ru/kaOA7R6LNatTamD+oEOB62AP2M9cGaauYrk9STR2dCsrqGQhlYXBBuCOYMwLaMlJdUfBjE4haal3YKqi7EmwA6wJzUIuUvBxmO7SKStalSeoB+okID6DU/NpmoFTZzFaeopskNhb70MSwQ3pVDooe1ieSsPPobTxxaN+PydVz6fD+Z1ExLEjttbao4RM9ZrX+lRqzH/AIj+56k2aL8muiO5s5Ju0xM2lBsvPOt/i1vvM+gq/wD7UN/tejqNg7wUcYpNFvEPqRtGHqPMdRMGtFlj5dd63B/b1JaeEk5zb++NDCEob1Kg4oltP5E6D04zJRbIGTyNVD6fL9kRGF7SqZa1Si6LzVg1vUafae9BFhzNbf6o6OywWMSsgqUmDo3Aj/dD0mD7FtXZGyKlF7RsQZiAIAgCAIBVnadtFnxAo38FJQbc3YXv8WHzNsF6nN8vc3aq/RHGzMpz1SqFSGUkMpDKRxBGoIgyjJxaaLz2Pju+w9Osf1oGPrbX73mh+Ts6LOupTfsUttfaDYis9VzcuSR0XyA9BabktHIZFztscmac9NJObl7Rahi6ZB8NRhTccw2g+DYzGS2idx9zrvWvD7Fl767RbD4So6GzGyKeRY2uOoF5rits6HPtdVDa+hTE3HICAWJ2V7RYirQY3VbVE6XNmHpex9zNc0dBw1zadb9O58+1TaLXp0AbLbvH6m9lv0FifiIIx5i5/prX1K/mwoQIPU9F17n7RbEYSk7m7WKseZUlb+9r+80SXc7DBudtMZMq3e7aLYjF1WJ0RjTQclUkaepufebYrsc1nXO25t+nYhpkQze2HtBsPXp1VNsrDN1U6MD7f1PGtokYtrqtjJe5c238eaGGq1V4qhK+p0H3ImlLudbkW/Dqc17FGu5YksSSSSSeJJ1JM3nGNtvbPMGJ2vZftFlrtQv4KilwOTrbUeo/AmE16lzxFzVjr9GWhNR0YgCAIAgCAVf2nbMZK61wPBUAUnk6+R9Rb4M2wZznL0NWfE9GcVMymPph6DVGVEBZmIVQPMmGZwg5yUY+WXnsnA9zh6dHjkQITzNtT83mhvudnTV0VKHstFLbb2a2GrvScfSfCean6SPb+5uT2jkcml02OLNGekcn9x9mNXxdOw8FIio55W1A9SQPvymMnpE/jqHZevZdyy98dmHE4SoiauLOo5lTe3uLj3muL0zoc6l20uK8lKkTccg1ryIPCxuy3ZjKtSuwsHsidQDdj6XsPYzVNnQ8PQ4xdj9fB47U9mMe7xCi6qO7fprdSelyR7iewZjzFDerF9GV5NhQBQToBcnQAc+Qg9S32Rdu6ezThsLTpt9VizdGYliPa9vaaJPbOxwqfhUxi/JVu+WzGw+KqAjw1GNRDzDG5+CSJti+xzWfQ6rn7PuQkyIRI7vbMbE4inTUcSC55ICLk/j1InjekScSl22qKLk25gO/w9WkNC6EL6+X3tNKfc6zIq+JU4L1RRtakyMVcFWUkMDxBHEGb0cZKLi3FniDE7jsv2YzVWxBFkRSinmzWvb0H5mub9C74ehubs9EWbNZ0IgCAIAgCAfHF4VKqFKih0bQgi4MGE4RmumS2jkMT2cYdmulSqg/bdW+CRf5vM+tlXPh6m9ptE1sHdehhPFTUs9rZ3N2t08l9pi5NkvHwaqO8V39yanhMI3bWwqOLUCslyPpYaMPQ8unCep6I9+LXetTRzadm1DNc1apXl4B97TLrZXrhqt/uZ1Wy9l0sMmSigReJ5k82J1JmLeyzpohTHpgjcnhtOd25uZh8Uxcg06h4tTsL9WBFievGZKTRAyOOpue/D+Ro4Ds8w1Nr1Gerb9LEBfcKLn5nvWzTVxNMHt9zrqdMKAFAAAsABYADyAmBaJJLSFWkGBVgGUixBFwQfIgwHFSWmchjuzvDu16bVKV/wBIIYe2bUfMzU2VdnEUye02iR2Hudh8KwdQalQcGqWNv4gCwPXjPHJs34/H1Uva7v5nQTEnGltXZNLEpkroGHEeRB5qRqDPU9Gm6iu6PTNbOWbs2oZrirVy8vB+bTLrZW//ABqt+WdNsbYlHCLloJa/1MdWb1P9cJi3ssaMauhagiRnhvILb26uHxZzVFK1OGdDY+/k3vMlJoh5ODVf3ku/uRGE7OMOrXd6lQftJCj3Ki/3E962RYcPSntts67DYZaahKahVXQACwAmBaQhGC6YrsfaDIQBAEAQBAEAQBAEAQBAEAQBAEAQBAEAQBAEAQBAEAQBAEAQBAEAQDyKgJIuLi1xfXXhcQe6etkbtnblPC5e9FQ5rBclNmBJNguYaAk+RM1zsUPJIx8Sd++jXb3ZuYnEZB1PASv5Pk44cN+ZPwv+mqutyZHtinPn8TjbOZzJvfXr6EpVQXofbD443s+o5y047n7FNQyO6fr/AOmuyha3EkZ2KeyKaWLxljZfczmeV5x0z+FR5Xlkiqnfdmp/lP8AuM59cxmp7+J/o3/Ch7G9g8Vm0PH8zqeJ5hZX+Oxal/sjW1dPdeDaZrC5l3ZOMIuUvCNKWyMrY5j9Og+84nN/EF9kmqX0x/smQoS8nhMW487+si0c3mVy25bXszJ0xfoSWHrBxce87XAzYZdXxI/dexEnBxemYxFYILn2E85DOhh1dcvPovcQg5PSI58W587ek4u7m8yyW1LS9kS1TBHuhjiPq1H3kvC/EF0JJXvqj/aMZ0J/tJJTfhO1hNTipR8Mh60auLxeXReP4lFy3M/lX8OrvL/Ruqq6u7NL/Kf9x+05h8xm738R/wBf+En4UPY3MJjLmzcfIzouJ5t3yVN37vR+5Htp6e6NwmdI2kts0EdiMcb2XQc5xvIc/Y5uGP2Xv6slQoXmR8VxTjzv6ytq5rMhLfXv5M2OmD9CRwuIDjqOM7LjORhmV78SXlEWyvoZ9ryzNZmAIAgFe754Ok+LNSti1wxSmgAUOXIuzZha3mSBa/CQr4xc9uWjoeNusjR0Qq69t9349CHbDGoaeLpPia6LWBymmznLTdblmUmxtqBa81dO9TTbWyb8ToUsecYxfT52l3a9CxMe139hacn+IJN5jT8JI56haia8ozcIBMYdvAPSfSsCcpYUJPz0/wDCvmv1MhyZ84sk5Tcn6snrwJienvDmzLbmJN46bjlVuPuYWLcWSO0D4Pidlz0pRw3r1aREp/eRc+fk4QDc2YdT6TqPwzKXxZx9NIjZC7JmNpnxD0mH4lnJ3xi/Gj3H8M1JzZIE8BK4A+Ae8+hcHOUsKPV6EG5frZG1jdjfmZxGdOU8ibl52yZBaijxIhkZU2ItNtMnGyLXnaPJeCWxZ8B9J9D5OyUcKcl50Qa1+tERPm5PEA2dnnx+xl9+HZSWXpeGmab1+k57tDS1TCVMtSoUqMciMQTazX0Bta3Hl6zscnzF/MncRpxtg2lteWSGE3papVoocNVprWJGdyuXRSfCVJubgDW02K5tpa8kazj4whOSsTcfRb3/AHo6UTeVpmAVvvrV/wDnWWir1ciZKjvZV+rwsrDITe51PmJBvf8Ak7LudJxsV+UblPUdvaS7vx9zqdzu97p/8gIKneNmyZMv0ra2TThaSKOrp/UVXI/C+Ivhb6devn+ySx+HJ8Q4jjKHneMleldWu68r5Eemzp7MjjOLcXF6aJiPpQoFzpw8zJ+Bx1uXNJLS9Wa52KKJhVsLDyn0WuuMIKEfC7EBvfci8XhipJHAzheX4uyi1zgtxfft6fJk2qxNaZrSkS9jcbuAwxvmPAcJ0/B8XN2K+1aS8fNka6xa6Ub1anmBB851OXjRyKZVS9SPGXS9kPVpFTYz5xlYduNNxsX39CdGakto8gX4TTXXKyXTFbZk2l5JTBUMo14md5wvHPEqbn+6X9fIhW2dT7DHYfMLjiJjzXHPKrUq/wB0f7R7TPpfciyLcZwk4Sg+mS0yYnvwe6VIsbCScTBtyp9MF9/QxlNRW2TFJMoAHlPo2NRGiqNcfCIEnt7I/HYYg5hwPGcnzfF2Rsd9a2n5+RKpsWtM05zWiQbWDwxYgngPvL7h+KsutVs1qK7/AFNFtqS0iTdbgg+c7a2qNsHCXhrRET13IevQKHXh5GfOs7j7cSbUl29H7k6Fikj5iQYxlJ6ijPZJYDDldTxPCdtwXGSx4u2xak/T2REus6uyIXfJFrItNclSpnA7suVLjKWKFl1TQBtdCVA85d3LqWl5JXHSdc+t7S151vXz0RG774gVcNQq0qeGSm1RkzOGdhZv/GljwGYXvxyzVW5bUWtInZkaOiy2EnJvW+2kvm/4O8EmFAZgHGb6Yxlqr3NXuTSVmrMyFkyPYKCuUhyWUgeehkW+T32ei542qLg+uPV1PSSentee/p2I/dYYuoQ+HrUTRNVDUyKEGUXzqaeXwsbg9dNZhV1y7xa1sk535avcLYSUuntt77+nffgsISac6YNMHiB8TTPHqm9yin9keqTRkCbIxUVpLR4ZmQE8a32B4FMch8TSsalPagt/RHvU/c9zeeCAYKg8ZhOuM1qS39T1PRhUA4AD2mMKK4fsil9EG2/J6m08EA8sgPEA+01Toqn3lFP6o9UmvBkLbhM4QjBaitHjezMyAgHjuhyHxNDxaW99C39EZdT9z3NyWjET0GCJjKEZLUlsGFpgcAB7TXDHqg9xil9Ej1ybPU3Hhyu+GxKFZ6L1F8RfuywfJ4MrObm2tgpP/uR7q4yabLTj8y6qMowfbW9a338HK7nUKbYxaqUT3QqGlSc1GLB8jsCRezeFT6ZhI1KXxNpdt+5b8jOccb4cp/q1trS1ra/6WoJYnKCAVl2g1x37UjXpqlQ0mqXFQshUEAeFSCLNmtxvIGS/1dO+x0/Dwaq+KoNtbS8ae/q/kdBudtLDNUq08O6WshQKjLdUUKScwGY34+f5m6icG2osruRx8iEIztT9fXfds6ySSpNDFbbw9JstSvSVuRdQfcX0myNNkltRf8GmWRVF6lJfybdCurjMjKyngVII+RMGmuzNkZKS2ns+k8MjDuACSQAOJJsPeNNvseNpd2R6bfwpbKMRRLcLd4v/AHNrotS30v8Ag0rJqb11L+SRBmo3mYBr4vGU6QzVXVBzdgo+8yjCUnqK2YTsjBbk9HywW1qFY2pVqbnkrqT8AzKVU4fuTRjC+ub1GSf3N2azaYgGljNr0KJtVrU0PJnUH4vNkKpy/amzVO+uH7pJfc++FxaVRmpOrjmrBh9pjKMovTRlCyMluL2fYTEzBMDwRzbfwobKcRRzcu8X/ubfgW630v8Ag0PJpT11L+SQRgRcG4PAiau68m5NM9QenyxGISmuaoyoo4liAPkz2MXJ6RjKcYrbZq4XbWHqnLTr0nbkrqT7C+szlTZFbcWa4ZFU3qMk/ub01m44PfDFYirno1MKHo94qoc2QnS4YVCcqnNYa8c1pDucnuLj2L7jq6IasjZqWvbevlo9bmYNlrd3Uo1MOKK95TVnzZ2e6u5a1msMo04XHuojp6a1o85O2Mq+uM1Ny7N61rXhHdiTCiEA4TeajWOIr1cOlFBRpp3tSoAzMLFrqpBAABtfzt0kS1S6nKOl9S8wrKVVGu1ye29Jdtenk3dzkp189V1oPVRgBUorZTZRqgIBU62NtJlRqXd637o08g51arTkov0fn7/8I/tJ3kelbD0GKsy5qjA2IU6BQfK9jc/9y84/GU/8kvCOR5PLlD/HB9/UrOXRz7eyS2Btyrg6gekTlv40voy+YI58j5TRfjxujpkjGyZ0T2n29i8sJiFqItRDdXUMp6EXnNSi4vTOthNSj1Lwyn99d5HxVZkViKCEqig6NbTO3O/lyFpf4eLGuCb8s5nPy5WzcU+yOak0gHcdnW8jpVXDVWLU6mlO5vkbiAD+08Lc7Ssz8aLj8SPlFvxuZJTVUn2ZYe3dpjC0KlZhfINBzY6Ae5IlVTW7JqK9S7vuVVbm/Qo/ae0amIqGpWYsx+B0UeQ6TpKqo1R6YnJW3Ttl1SZrI5UgqSCNQQbEHoRwmbSa0zWpNPaLd7Pt4WxdJkqm9WlYE/uU8GPXQg+3OUOdjqqW4+GdLx2U7oal5R8+0PeJsLTWnRNqtW/i81QcSOpvYe89wcZWy3Lwjzkct0x6Y+WVM7EkkkknUk6k+pl8kktI5ptt7ZtbK2nVw1QVKLZWHHkw5MPMTXbTG2PTI203zql1RZeWxtoriaFOsugdb25HgR7G4nNW1uubi/Q66m1WwU16la9oe8j1azYemxWlTOVrH6387/8AEcLdD0tcYGLGMFOXllDyWZKU3XHwv7OLliVR1O4+8j4astNmJo1CFKk6KToGXlrx6SDm4sbIuS8oscDLlXNRb/Sy2sdi1o03qP8ASilj6AXlFCLnJRXqdJZNQi5Pwijtu7aq4uoXqnT9CX8KjkB/fnOloohVHpiclkZM7pbk/sRwM3aI6ei0OzfeN64bD1mzOgzIx4lOBB5kXGvXpKTkMZQanHwzoeMy3YnXPyif3vVzhj3KLUfPTyo6hlJzrxBIHCVF2+nsdJx/R8b/ACPS09teTkd3Frf51Pvnpo4zXw6d4Aoyt4goun3karq+Iup/YuM34X5WXw4tr/8Ab13+XuWQJOOaMwDmtpbv1qtaq6YgU0qKqlO7SpfSxvnGgOmgmiVcnJtPRY05lUK4xlDbT3vbX+iJ3E/8eKxVFqnetTCqCEyABWYFVUaLqfLjNeP2nKO/BM5XU6K7VHSe/XbOa7S6DLjmY8HRCp6AZT9xOq46SdOvY+ecrFq/b9jlJPKwTw9Lz3awzJgqKNo3dKDfyJHD2vOZvkndJr3OvxotURT9ikK9IozK2jKSreoNjOlg00mjkpxcZNM+cyMCV3XoNUxdBV494p9lOY/YGR8qSVMt+xKw4uV0Uvcs3tIoF8C+X9LI5/iDr8Xv7SlwJJXrZ0HJRbx3op6dCcsYnp4d72S0G72s/wCkIq+5N/wPvKnlJLpivUuuHi+qTPHaxQYV6Tn6WplR6qxJ/wD0Jlxkl0NHnMRfXGRwstCmMzw9Ll7PKBTAUs36i7j+LMSPtr7znc6Slc9HVcdFxx1sqneGgaeKrq3EVXPySwPuCDLzHkpVRa9jnMqLjbJP3I+byOfbB0S9REXVmZVHqSBMLGoxbZsqi5TSXuXXvdh2fBV1XU92T65bE/YTnMZpXRb9zq8uLdEkvYo+dKciYnp4dd2YUGbG5hwSm5b3sAP95Su5KSVWvdlpxUW7tr0Rs7U2mTVxGDr1K9RTUyqRkYKodXBAsGLAC3H2nIzn3lCWz6fRi6rrya1FdvXa29a+mvsbW6WIwhxdOnhcPUSouctUqVGzFQpBugNrk20tpMqXX1pRXc18hDJ/LOd0009dkl5+pZQk85kQDyF1MA8rRUEkAAtxIAufU+c80euTa02Q+9O7iY6mFY5XS5pva9ieII81OmnQSTj5MqZbXj2IeXiRyI6fn0ZW2K3ExqNZaYqD9yOlv/sQR8S5hn0tbb0UM+MyIvSWye3Y7PmV1qYzLZSCKam9yP3nhboL3kTI5BNdNf8AJNxOLcZKVv8ABY0qS8OK3x3H/wAlzWw5Vap+tW0VjzuODfmWOJnfCXTPwVWbx3xX1w8nGpuNji1u5t1NSnb7Nf7SwefRreyqXG5G9dP+jv8Ac7dFcFd6hD1mFiR9Kjkt/wAyqysx3PS8F1hYKo7vuzpq1IMpVgCrAgg8CDoQZETae0T5JNaZV+3ezuqjE4S1RDwQsAy9LnRh1veXNHIxa1Z2Zz+RxU091d17Gjs/cDGVGtUVaK+bMynToqE3PxNtnIVRXbuaa+Lvk/1LRaGwdj08JRFKlw4sx4sx4sf98hKW66VsuqR0GPRGmHRE87wbFp4ykadTTzVhxVuY/wCuRii6VUuqIyMeN8OmRWGO3BxlNrIi1V8mRlHyHII+8uochTJd+xz9nF3xfZbJLd/s7qswbGWRBqUVgWboSNFHoSZpv5GKWq/Pub8bipt7t7L2LOpoFACgAAAADgAPISmb2X6SS0jld8tzxjLVKRCVgLa/SwHANbgRzk3EzHT+l+CvzcFX/qj2f+zg23Gxwa3c36ipTt6/Vf7S0/P0a3v+imfG5G9dP9o7Tc3cr/FYVq5D1R9IX6Uv53PFvxK7Lzfirpj2X+y2wuP+C+ufd/6OzIleWhW+8vZ6+c1MHlKnU0ibWP8AwJ0t0NrS3x+RSXTZ/JRZXFtycqv4IPCbh412s1MUx5s7pb4UkmSZ8hSl2eyHDjMiT01oszdjd5MFSyIcztrUcjVj05AeQlPkZErpbZf4uLHHhpefc9bL2CtCo9QVKjGozOwYrbMxvcC1xy4yFCpRey1vzJWwjBpJJa7Ei2FQsHKrmW5DWFxcWNj6TZ0reyOrJJdO+x9p6YCAIAgGIAgGYAgCAYgCAZgGIAgGYAgGIBmAIAgGIAgGYBiAIBmAIAgCAIAgCAa20MdToIalZgiLxJ/AHmekxlJRW2bKqZ2zUILbOLxPaXTDWp0XZebMFv6DWRHmR9EXtf4eta3OaTJvd3fChizkW9Op5I9tf4kaN+ZuqyI2dkQMzi7sZdUu690dFN5WkPvBvHQwYHekljqqLqx628h1M1WWxr8kzEwbsp6gu3v6HML2mpfXDuF5h1J+LW+8jfnVvwW7/Dtmu01v6HXbF2zRxaZ6DZgNGB0ZTyYeUlwsjNbRSZOLbjz6bFokJmRzldu79YfDMUUGs66MEICg8ix8/S8jWZMIPXkt8Thr749b/Svn/wCGjgO0mizAVqT0wf1AhwPUCx+0wjmRb7rRIu/D90VuEk/6O1w9dXUMhDKwupBuCOYMlppraKKcZQbjJaaMYnELTUvUYKqi7EmwA6mG0ltiEJTkoxW2zisd2lUVa1Kk9QD9RIQH0Bufm0iSzIrwi9p/D90luckv7JHYO/FDEsKZBpVDooe1ieQYaX6G02V5MJvXgi5fD348er9y+R1MkFURu29t0cImes1r/So1Zj/xH9zCdkYLbJOLiW5Mumtff0RyJ7TUvph3y8863+LW+8i/nY+xcr8O2a/et/Q6rYG8NHGKTRbxL9SNow9R5jqJIrtjYuxUZeDbiy1Yu3v6MlZtIhzm8O+NDCNkN6lQcUS2n8mOg9OM0W5Ea+xZ4fFXZK6l2j7v/hD4XtLpFrVKLovNWDW9Rp9ppjmRflE6z8PWqO4ST/o7TA41KyCpSYOjcCP90PSTIyUltFFbVOqThNaaNiemsQBAEAQBAKp7UNos+JFG/gpKDbm7C9/iw9zK3MnuXSdfwGPGNLt9W9fZHGyGX56pVCpDKSrKQykcQRqCJ6np7RjOMZRcZLaZe2xsf32Gp1jpnQOfW2v3vLqE+qCkfO8mn4V8q16PRSW19oNiKz1XNy7Ejov6VHQC0p7J9cm2d9i0RoqjXH2/v1NSYkgnNytpNQxdIg+GowpuOYY2HwbGbsefTNa9St5XHjdjSb8ruvsWbvvtJsPg6jIbM1qankWNrjqBeWORPog2jk+Lx1dkxjLx5/gpaU53ogFi9lO0WPe0GN1W1ROlzZgOl7H3MsMOb04s5f8AEGPGLjavL7M+fattFs1KgDZbd4/U3st+gsT8TzNm+0TL8PY8X1XPz4X/AEr6QDpxB4+/Yu3c3aLYjCUnc3axRjzKkrf3teXFE3KCbOA5KhUZMoR8f+lV737SbEYuqxOisaaDkqkjT1Nz7ytvm5TZ2HGY8acaKS7tbf3IaaSwN7Ye0Gw9enVQ/SwzdVOjA+39TZVPpkmRc2iN9EoS9v7Lo3g2gaGGq1V4qhK/yOg+5EtrZdMGzhMSlW3xrfqyincsSWJJJJJPEk6knrKZvbbPocYqK1HskYnhkdt2W7SZa7UL+CopcDk621HqPwJNw56k4nPc/jqVSt9U9fZlpSxOSEAQBAEAQCrO1DZbJXFcDwVAFJ5Oulj6i3wZW5cNS6jruAyYyqdL8rv9jipDL890KLOyogLMxCqB5kz1JyekY2WRri5S8IvbZGA7nD06PHIgQnmban5vLqEemKifO8i74t0rPd7KU23s1sNXek4tlJy9UP0sPb+5UWQcJNHe4eRG+mM4/f6mjNZJJ/cfZjYjF07DwUiKjnkF1A9SbfeSMeDlNfIrOXyVTjST8y7IszfPZjYnCVEQXcWdBzKm9vcXHvLC+HXBpHKcbkKjJjN+PD+5SkqDvk01tCeHpY/ZVstlWpiGFg9kp38wDdiOl7D2MsMODScmcp+IMmMpRqXp3Z8+1XZjHu8QouoHdv01upPTUj4jMh4kZfh/JinKl+vdf9K8ledSAL6DUnQAc+Qnp42ktsu/dHZpw2Ep03+qxZxyZiWI9r29pcUw6IJHz/kMhX5Eprx6fYqvfLZbYfF1AR4ajGoh5qxufgkiVuRDpmzr+KyY3Y0deV2ZCTQWJI7v7MbE4inSUcSC55IDdifbT1Im2qDnNJETOyY0USm/bt9S5tu7P/yMNVojQuhC+vl9wJbWR6oOJwuLd8K6Nj9GUVVpFGKuCrKSGB4gjiDKZpp6Z9DhNTipR8M8zEzO57Ldls1ZsQRZEUop5s1r29B+ZNw6/wBXUc5z+TFVqleX3f0LPlicoIAgCAIAgHwxmFSqhSqodG0IIuJ40mtMzrsnXJSg9NHH4ns2w7NdKlVB+3wt8Ei/zeRHhwb7Muq/xBkRWpJP5k1sHdXD4M5qalqlrZ3N29vJfabq6IQ8EHL5G/J7Tfb2XgnJuIBGbb2DQxagV0uR9LDRl9Dy6cJrsqjPySsXMuxnut/b0OaTs0oZrmtVK8vAPvaR/wAlDfllq/xDfrSit/c6zZWy6WGTJQQIvE+ZJ5sTqTJMIRgtRKa/Isvl12PbN2Zmk5rbm5eGxTFyGp1DxanYXPNlIsT14yPZjwn38Ms8TlsjHXSntezNHAdnWGRs1RqlW36WsF9woufmYxxIJ7fckXc9kTjqKUfodhTphQAoAAFgALADkBJKWlopXJt7fkxWpK6lXAZWFiCLgg+RB4w+/kRk4vcfJyGO7OcM7XpvUpA/pBDD2zC4+ZFliQb7di6p57IgtSSf1JDYW5uHwrB1BqVBwapY2/iALA9eM2V48IPZGy+VvyF0t6XsjopvK00drbIpYpMldAw4jyIPNSNQZhOEZrTRvx8myiXVW9M5VuzShmuK1ULy8H5tI35OPuy4X4hv1+1b9+50+xNh0cIuWglr/Ux1ZvVv64SRCuMF+lFTk5luTLdj3/okpsIxA7f3Tw+LOaopWpwzobE/y8m95psohZ58lhicnfjdova9n4IfCdm2HVr1KlWoP2+FR7lRf8TVHDgvL2TbPxBkSWopL5nYYXDJSUJTUKiiyqosAJKUVFaRSTnKcnKT22faemIgCAIAgCAIAgCAIAgCAIAgCAIAgCAIAgCAIAgCAIAgCAIAgCAIAgCAIAgCAIAgCAIAgCAIAgCAIAgCAIAgCAIAgCAIAgCAIAgCAIAgCAIAgCAIAgCAIAgCAIAgCAIAgCAIAgCAIAgCAIAgCAIAgCAIAgCAIAgCAIAgCAIAgCAIAgCAIAgCAIAgCAIAgCAIAgCAIAgCAIAgCAIAgCAIAgCAIAgCAIAgCAIAgCAIAgCAIAg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a:off x="5029200" y="3705982"/>
            <a:ext cx="3814633" cy="2466218"/>
            <a:chOff x="5029200" y="3705982"/>
            <a:chExt cx="3814633" cy="2466218"/>
          </a:xfrm>
        </p:grpSpPr>
        <p:pic>
          <p:nvPicPr>
            <p:cNvPr id="2059" name="Picture 11" descr="http://img1.targetimg1.com/wcsstore/TargetSAS/img/p/13/69/13697927_121009143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4387401"/>
              <a:ext cx="1583097" cy="1583097"/>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http://blogs.citypages.com/blotter/twisterspinn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2633" y="4240161"/>
              <a:ext cx="1981200" cy="19320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19800" y="3705982"/>
              <a:ext cx="2356735" cy="369332"/>
            </a:xfrm>
            <a:prstGeom prst="rect">
              <a:avLst/>
            </a:prstGeom>
            <a:noFill/>
          </p:spPr>
          <p:txBody>
            <a:bodyPr wrap="none" rtlCol="0">
              <a:spAutoFit/>
            </a:bodyPr>
            <a:lstStyle/>
            <a:p>
              <a:r>
                <a:rPr lang="en-US" b="1" u="sng" dirty="0" smtClean="0"/>
                <a:t>Molecular Twister</a:t>
              </a:r>
              <a:endParaRPr lang="en-US" b="1" u="sng" dirty="0"/>
            </a:p>
          </p:txBody>
        </p:sp>
      </p:grpSp>
      <p:grpSp>
        <p:nvGrpSpPr>
          <p:cNvPr id="12" name="Group 11"/>
          <p:cNvGrpSpPr/>
          <p:nvPr/>
        </p:nvGrpSpPr>
        <p:grpSpPr>
          <a:xfrm>
            <a:off x="104671" y="3705982"/>
            <a:ext cx="4591247" cy="2449182"/>
            <a:chOff x="104671" y="3705982"/>
            <a:chExt cx="4591247" cy="2449182"/>
          </a:xfrm>
        </p:grpSpPr>
        <p:sp>
          <p:nvSpPr>
            <p:cNvPr id="3" name="Rectangle 2"/>
            <p:cNvSpPr/>
            <p:nvPr/>
          </p:nvSpPr>
          <p:spPr>
            <a:xfrm>
              <a:off x="572673" y="5785832"/>
              <a:ext cx="4123245" cy="369332"/>
            </a:xfrm>
            <a:prstGeom prst="rect">
              <a:avLst/>
            </a:prstGeom>
          </p:spPr>
          <p:txBody>
            <a:bodyPr wrap="none">
              <a:spAutoFit/>
            </a:bodyPr>
            <a:lstStyle/>
            <a:p>
              <a:r>
                <a:rPr lang="en-US" dirty="0"/>
                <a:t>http://www.3dmoleculardesigns.com/</a:t>
              </a:r>
            </a:p>
          </p:txBody>
        </p:sp>
        <p:pic>
          <p:nvPicPr>
            <p:cNvPr id="2050" name="Picture 2" descr="http://www.3dmoleculardesigns.com/images/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671" y="4414232"/>
              <a:ext cx="4482353" cy="1219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19200" y="3705982"/>
              <a:ext cx="1346844" cy="369332"/>
            </a:xfrm>
            <a:prstGeom prst="rect">
              <a:avLst/>
            </a:prstGeom>
            <a:noFill/>
          </p:spPr>
          <p:txBody>
            <a:bodyPr wrap="none" rtlCol="0">
              <a:spAutoFit/>
            </a:bodyPr>
            <a:lstStyle/>
            <a:p>
              <a:r>
                <a:rPr lang="en-US" b="1" u="sng" dirty="0" smtClean="0"/>
                <a:t>Water Kit</a:t>
              </a:r>
              <a:endParaRPr lang="en-US" b="1" u="sng" dirty="0"/>
            </a:p>
          </p:txBody>
        </p:sp>
      </p:grpSp>
    </p:spTree>
    <p:extLst>
      <p:ext uri="{BB962C8B-B14F-4D97-AF65-F5344CB8AC3E}">
        <p14:creationId xmlns:p14="http://schemas.microsoft.com/office/powerpoint/2010/main" val="127413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304800" y="304800"/>
            <a:ext cx="8610600" cy="526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buClr>
                <a:srgbClr val="339933"/>
              </a:buClr>
            </a:pPr>
            <a:r>
              <a:rPr lang="en-US" smtClean="0">
                <a:solidFill>
                  <a:srgbClr val="000000"/>
                </a:solidFill>
              </a:rPr>
              <a:t>How does water stabilize temperature</a:t>
            </a:r>
          </a:p>
          <a:p>
            <a:pPr lvl="1">
              <a:buClr>
                <a:srgbClr val="339933"/>
              </a:buClr>
            </a:pPr>
            <a:r>
              <a:rPr lang="en-US" b="1" smtClean="0">
                <a:solidFill>
                  <a:srgbClr val="000000"/>
                </a:solidFill>
              </a:rPr>
              <a:t>Specific heat</a:t>
            </a:r>
            <a:r>
              <a:rPr lang="en-US" smtClean="0">
                <a:solidFill>
                  <a:srgbClr val="000000"/>
                </a:solidFill>
              </a:rPr>
              <a:t>  =  amn’t of heat needed for 1g of substance to change its temp by 1C.  </a:t>
            </a:r>
          </a:p>
          <a:p>
            <a:pPr marL="1428750" lvl="3">
              <a:buClr>
                <a:srgbClr val="339933"/>
              </a:buClr>
            </a:pPr>
            <a:r>
              <a:rPr lang="en-US" smtClean="0">
                <a:solidFill>
                  <a:srgbClr val="000000"/>
                </a:solidFill>
              </a:rPr>
              <a:t>1 cal/g/</a:t>
            </a:r>
            <a:r>
              <a:rPr lang="en-US" baseline="30000" smtClean="0">
                <a:solidFill>
                  <a:srgbClr val="000000"/>
                </a:solidFill>
              </a:rPr>
              <a:t>o</a:t>
            </a:r>
            <a:r>
              <a:rPr lang="en-US" smtClean="0">
                <a:solidFill>
                  <a:srgbClr val="000000"/>
                </a:solidFill>
              </a:rPr>
              <a:t>C. (unusually high)</a:t>
            </a:r>
          </a:p>
          <a:p>
            <a:pPr lvl="1">
              <a:buClr>
                <a:srgbClr val="339933"/>
              </a:buClr>
            </a:pPr>
            <a:r>
              <a:rPr lang="en-US" smtClean="0">
                <a:solidFill>
                  <a:srgbClr val="000000"/>
                </a:solidFill>
              </a:rPr>
              <a:t>Water resists changes in temperature because of  hydrogen bonding</a:t>
            </a:r>
          </a:p>
          <a:p>
            <a:pPr marL="1085850" lvl="2">
              <a:buClr>
                <a:srgbClr val="339933"/>
              </a:buClr>
            </a:pPr>
            <a:r>
              <a:rPr lang="en-US" smtClean="0">
                <a:solidFill>
                  <a:srgbClr val="000000"/>
                </a:solidFill>
              </a:rPr>
              <a:t> absorbed = break hydrogen bonds</a:t>
            </a:r>
          </a:p>
          <a:p>
            <a:pPr marL="1085850" lvl="2">
              <a:buClr>
                <a:srgbClr val="339933"/>
              </a:buClr>
            </a:pPr>
            <a:r>
              <a:rPr lang="en-US" smtClean="0">
                <a:solidFill>
                  <a:srgbClr val="000000"/>
                </a:solidFill>
              </a:rPr>
              <a:t>released = hydrogen bonds form</a:t>
            </a:r>
          </a:p>
          <a:p>
            <a:pPr marL="1085850" lvl="2">
              <a:buClr>
                <a:srgbClr val="339933"/>
              </a:buClr>
            </a:pPr>
            <a:r>
              <a:rPr lang="en-US" smtClean="0">
                <a:solidFill>
                  <a:srgbClr val="000000"/>
                </a:solidFill>
              </a:rPr>
              <a:t>Disrupt bonds not move molecules, so can resist temp changes.</a:t>
            </a:r>
          </a:p>
        </p:txBody>
      </p:sp>
      <p:sp>
        <p:nvSpPr>
          <p:cNvPr id="3" name="Rectangle 2"/>
          <p:cNvSpPr txBox="1">
            <a:spLocks noChangeArrowheads="1"/>
          </p:cNvSpPr>
          <p:nvPr/>
        </p:nvSpPr>
        <p:spPr bwMode="auto">
          <a:xfrm>
            <a:off x="344906" y="4887689"/>
            <a:ext cx="8610600" cy="17543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Clr>
                <a:srgbClr val="339933"/>
              </a:buClr>
            </a:pPr>
            <a:r>
              <a:rPr lang="en-US" sz="2000" b="1" dirty="0" smtClean="0">
                <a:solidFill>
                  <a:srgbClr val="000000"/>
                </a:solidFill>
              </a:rPr>
              <a:t>Impact on environment</a:t>
            </a:r>
          </a:p>
          <a:p>
            <a:pPr lvl="1">
              <a:buClr>
                <a:srgbClr val="339933"/>
              </a:buClr>
            </a:pPr>
            <a:r>
              <a:rPr lang="en-US" sz="2000" dirty="0" smtClean="0">
                <a:solidFill>
                  <a:srgbClr val="000000"/>
                </a:solidFill>
              </a:rPr>
              <a:t>Keep temperature range suitable for life</a:t>
            </a:r>
          </a:p>
          <a:p>
            <a:pPr lvl="1">
              <a:buClr>
                <a:srgbClr val="339933"/>
              </a:buClr>
            </a:pPr>
            <a:r>
              <a:rPr lang="en-US" sz="2000" dirty="0" smtClean="0">
                <a:solidFill>
                  <a:srgbClr val="000000"/>
                </a:solidFill>
              </a:rPr>
              <a:t>Coastal have milder climates</a:t>
            </a:r>
          </a:p>
          <a:p>
            <a:pPr lvl="1">
              <a:buClr>
                <a:srgbClr val="339933"/>
              </a:buClr>
            </a:pPr>
            <a:r>
              <a:rPr lang="en-US" sz="2000" dirty="0" smtClean="0">
                <a:solidFill>
                  <a:srgbClr val="000000"/>
                </a:solidFill>
              </a:rPr>
              <a:t>Marine environment stable.</a:t>
            </a:r>
          </a:p>
          <a:p>
            <a:pPr lvl="1">
              <a:lnSpc>
                <a:spcPct val="90000"/>
              </a:lnSpc>
              <a:buClr>
                <a:srgbClr val="339933"/>
              </a:buClr>
            </a:pPr>
            <a:r>
              <a:rPr lang="en-US" sz="2000" dirty="0" smtClean="0">
                <a:solidFill>
                  <a:srgbClr val="000000"/>
                </a:solidFill>
              </a:rPr>
              <a:t>Impact on organisms (resist changes in internal temp). </a:t>
            </a:r>
          </a:p>
        </p:txBody>
      </p:sp>
    </p:spTree>
    <p:extLst>
      <p:ext uri="{BB962C8B-B14F-4D97-AF65-F5344CB8AC3E}">
        <p14:creationId xmlns:p14="http://schemas.microsoft.com/office/powerpoint/2010/main" val="2189697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SF2180">
            <a:hlinkClick r:id="rId3"/>
          </p:cNvPr>
          <p:cNvPicPr>
            <a:picLocks noChangeAspect="1" noChangeArrowheads="1"/>
          </p:cNvPicPr>
          <p:nvPr/>
        </p:nvPicPr>
        <p:blipFill>
          <a:blip r:embed="rId4" cstate="print"/>
          <a:srcRect/>
          <a:stretch>
            <a:fillRect/>
          </a:stretch>
        </p:blipFill>
        <p:spPr bwMode="auto">
          <a:xfrm>
            <a:off x="6781800" y="3505200"/>
            <a:ext cx="1285875"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34" name="Picture 14" descr="2Z0867">
            <a:hlinkClick r:id="rId5"/>
          </p:cNvPr>
          <p:cNvPicPr>
            <a:picLocks noChangeAspect="1" noChangeArrowheads="1"/>
          </p:cNvPicPr>
          <p:nvPr/>
        </p:nvPicPr>
        <p:blipFill>
          <a:blip r:embed="rId6" cstate="print"/>
          <a:srcRect/>
          <a:stretch>
            <a:fillRect/>
          </a:stretch>
        </p:blipFill>
        <p:spPr bwMode="auto">
          <a:xfrm>
            <a:off x="3657600" y="4914574"/>
            <a:ext cx="1190625" cy="1791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609600" y="228600"/>
            <a:ext cx="8229600" cy="1066800"/>
          </a:xfrm>
        </p:spPr>
        <p:txBody>
          <a:bodyPr/>
          <a:lstStyle/>
          <a:p>
            <a:r>
              <a:rPr lang="en-US" dirty="0" smtClean="0"/>
              <a:t>Phases of Water</a:t>
            </a:r>
            <a:endParaRPr lang="en-US" dirty="0"/>
          </a:p>
        </p:txBody>
      </p:sp>
      <p:sp>
        <p:nvSpPr>
          <p:cNvPr id="3" name="Content Placeholder 2"/>
          <p:cNvSpPr>
            <a:spLocks noGrp="1"/>
          </p:cNvSpPr>
          <p:nvPr>
            <p:ph idx="1"/>
          </p:nvPr>
        </p:nvSpPr>
        <p:spPr>
          <a:xfrm>
            <a:off x="0" y="1143000"/>
            <a:ext cx="3048000" cy="914400"/>
          </a:xfrm>
        </p:spPr>
        <p:txBody>
          <a:bodyPr>
            <a:normAutofit lnSpcReduction="10000"/>
          </a:bodyPr>
          <a:lstStyle/>
          <a:p>
            <a:r>
              <a:rPr lang="en-US" dirty="0" smtClean="0"/>
              <a:t>Liquid: at room temperature</a:t>
            </a:r>
          </a:p>
          <a:p>
            <a:endParaRPr lang="en-US" dirty="0" smtClean="0"/>
          </a:p>
          <a:p>
            <a:endParaRPr lang="en-US" dirty="0" smtClean="0"/>
          </a:p>
        </p:txBody>
      </p:sp>
      <p:pic>
        <p:nvPicPr>
          <p:cNvPr id="5124" name="Picture 4" descr="7N6916">
            <a:hlinkClick r:id="rId7"/>
          </p:cNvPr>
          <p:cNvPicPr>
            <a:picLocks noChangeAspect="1" noChangeArrowheads="1"/>
          </p:cNvPicPr>
          <p:nvPr/>
        </p:nvPicPr>
        <p:blipFill>
          <a:blip r:embed="rId8" cstate="print"/>
          <a:srcRect/>
          <a:stretch>
            <a:fillRect/>
          </a:stretch>
        </p:blipFill>
        <p:spPr bwMode="auto">
          <a:xfrm>
            <a:off x="7467600" y="5295034"/>
            <a:ext cx="1600200" cy="118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30" name="Picture 10" descr="BD3132">
            <a:hlinkClick r:id="rId9"/>
          </p:cNvPr>
          <p:cNvPicPr>
            <a:picLocks noChangeAspect="1" noChangeArrowheads="1"/>
          </p:cNvPicPr>
          <p:nvPr/>
        </p:nvPicPr>
        <p:blipFill>
          <a:blip r:embed="rId10" cstate="print"/>
          <a:srcRect/>
          <a:stretch>
            <a:fillRect/>
          </a:stretch>
        </p:blipFill>
        <p:spPr bwMode="auto">
          <a:xfrm>
            <a:off x="5600374" y="5286375"/>
            <a:ext cx="1791026" cy="1190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32" name="Picture 12" descr="BK8402">
            <a:hlinkClick r:id="rId11"/>
          </p:cNvPr>
          <p:cNvPicPr>
            <a:picLocks noChangeAspect="1" noChangeArrowheads="1"/>
          </p:cNvPicPr>
          <p:nvPr/>
        </p:nvPicPr>
        <p:blipFill>
          <a:blip r:embed="rId12" cstate="print"/>
          <a:srcRect/>
          <a:stretch>
            <a:fillRect/>
          </a:stretch>
        </p:blipFill>
        <p:spPr bwMode="auto">
          <a:xfrm>
            <a:off x="3352800" y="3733800"/>
            <a:ext cx="1676400" cy="1066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40" name="Picture 20" descr="7B2472">
            <a:hlinkClick r:id="rId13"/>
          </p:cNvPr>
          <p:cNvPicPr>
            <a:picLocks noChangeAspect="1" noChangeArrowheads="1"/>
          </p:cNvPicPr>
          <p:nvPr/>
        </p:nvPicPr>
        <p:blipFill>
          <a:blip r:embed="rId14" cstate="print"/>
          <a:srcRect/>
          <a:stretch>
            <a:fillRect/>
          </a:stretch>
        </p:blipFill>
        <p:spPr bwMode="auto">
          <a:xfrm>
            <a:off x="381000" y="3810000"/>
            <a:ext cx="2063262"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352800" y="1153180"/>
            <a:ext cx="2362200" cy="523220"/>
          </a:xfrm>
          <a:prstGeom prst="rect">
            <a:avLst/>
          </a:prstGeom>
          <a:noFill/>
        </p:spPr>
        <p:txBody>
          <a:bodyPr wrap="square" rtlCol="0">
            <a:spAutoFit/>
          </a:bodyPr>
          <a:lstStyle/>
          <a:p>
            <a:pPr>
              <a:buFont typeface="Arial" pitchFamily="34" charset="0"/>
              <a:buChar char="•"/>
            </a:pPr>
            <a:r>
              <a:rPr lang="en-US" sz="2800" dirty="0" smtClean="0"/>
              <a:t>Solid: 0°C</a:t>
            </a:r>
            <a:endParaRPr lang="en-US" sz="2800" dirty="0"/>
          </a:p>
        </p:txBody>
      </p:sp>
      <p:sp>
        <p:nvSpPr>
          <p:cNvPr id="15" name="TextBox 14"/>
          <p:cNvSpPr txBox="1"/>
          <p:nvPr/>
        </p:nvSpPr>
        <p:spPr>
          <a:xfrm>
            <a:off x="6400800" y="1143000"/>
            <a:ext cx="2590800" cy="523220"/>
          </a:xfrm>
          <a:prstGeom prst="rect">
            <a:avLst/>
          </a:prstGeom>
          <a:noFill/>
        </p:spPr>
        <p:txBody>
          <a:bodyPr wrap="square" rtlCol="0">
            <a:spAutoFit/>
          </a:bodyPr>
          <a:lstStyle/>
          <a:p>
            <a:r>
              <a:rPr lang="en-US" sz="2800" dirty="0" smtClean="0"/>
              <a:t>Gas: 100° C</a:t>
            </a:r>
            <a:endParaRPr lang="en-US" sz="2800" dirty="0"/>
          </a:p>
        </p:txBody>
      </p:sp>
      <p:pic>
        <p:nvPicPr>
          <p:cNvPr id="5142" name="Picture 22" descr="SB4022">
            <a:hlinkClick r:id="rId15"/>
          </p:cNvPr>
          <p:cNvPicPr>
            <a:picLocks noChangeAspect="1" noChangeArrowheads="1"/>
          </p:cNvPicPr>
          <p:nvPr/>
        </p:nvPicPr>
        <p:blipFill>
          <a:blip r:embed="rId16" cstate="print"/>
          <a:srcRect/>
          <a:stretch>
            <a:fillRect/>
          </a:stretch>
        </p:blipFill>
        <p:spPr bwMode="auto">
          <a:xfrm>
            <a:off x="457200" y="5410200"/>
            <a:ext cx="1676400" cy="1143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7" name="Picture 1"/>
          <p:cNvPicPr>
            <a:picLocks noChangeAspect="1" noChangeArrowheads="1"/>
          </p:cNvPicPr>
          <p:nvPr/>
        </p:nvPicPr>
        <p:blipFill>
          <a:blip r:embed="rId17" cstate="print"/>
          <a:srcRect l="21875" t="47917" r="63281" b="32292"/>
          <a:stretch>
            <a:fillRect/>
          </a:stretch>
        </p:blipFill>
        <p:spPr bwMode="auto">
          <a:xfrm>
            <a:off x="3352800" y="1752600"/>
            <a:ext cx="1676400"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8" name="Picture 2"/>
          <p:cNvPicPr>
            <a:picLocks noChangeAspect="1" noChangeArrowheads="1"/>
          </p:cNvPicPr>
          <p:nvPr/>
        </p:nvPicPr>
        <p:blipFill>
          <a:blip r:embed="rId18" cstate="print"/>
          <a:srcRect l="73437" t="47917" r="11719" b="32291"/>
          <a:stretch>
            <a:fillRect/>
          </a:stretch>
        </p:blipFill>
        <p:spPr bwMode="auto">
          <a:xfrm>
            <a:off x="533400" y="1981200"/>
            <a:ext cx="1676400"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2" descr="SH9624">
            <a:hlinkClick r:id="rId19"/>
          </p:cNvPr>
          <p:cNvPicPr>
            <a:picLocks noChangeAspect="1" noChangeArrowheads="1"/>
          </p:cNvPicPr>
          <p:nvPr/>
        </p:nvPicPr>
        <p:blipFill>
          <a:blip r:embed="rId20" cstate="print"/>
          <a:srcRect/>
          <a:stretch>
            <a:fillRect/>
          </a:stretch>
        </p:blipFill>
        <p:spPr bwMode="auto">
          <a:xfrm>
            <a:off x="6629400" y="1676400"/>
            <a:ext cx="1600200"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286000" y="1828800"/>
            <a:ext cx="4267200" cy="2585323"/>
          </a:xfrm>
          <a:prstGeom prst="rect">
            <a:avLst/>
          </a:prstGeom>
          <a:solidFill>
            <a:srgbClr val="FFFF00"/>
          </a:solidFill>
          <a:ln w="76200">
            <a:solidFill>
              <a:schemeClr val="tx1"/>
            </a:solidFill>
            <a:miter lim="800000"/>
            <a:headEnd/>
            <a:tailEnd/>
          </a:ln>
        </p:spPr>
        <p:txBody>
          <a:bodyPr wrap="square">
            <a:spAutoFit/>
          </a:bodyPr>
          <a:lstStyle/>
          <a:p>
            <a:pPr algn="ctr"/>
            <a:r>
              <a:rPr lang="en-US" b="1" u="sng" dirty="0" smtClean="0"/>
              <a:t>Water Activity</a:t>
            </a:r>
            <a:endParaRPr lang="en-US" b="1" u="sng" dirty="0"/>
          </a:p>
          <a:p>
            <a:pPr algn="ctr"/>
            <a:r>
              <a:rPr lang="en-US" b="1" dirty="0" smtClean="0"/>
              <a:t>Parts 4B:  </a:t>
            </a:r>
          </a:p>
          <a:p>
            <a:pPr algn="ctr"/>
            <a:r>
              <a:rPr lang="en-US" b="1" dirty="0" smtClean="0"/>
              <a:t>Properties of Water</a:t>
            </a:r>
          </a:p>
          <a:p>
            <a:pPr algn="ctr"/>
            <a:r>
              <a:rPr lang="en-US" b="1" dirty="0" smtClean="0"/>
              <a:t>High Specific Heat Capacity</a:t>
            </a:r>
          </a:p>
          <a:p>
            <a:pPr algn="ctr"/>
            <a:r>
              <a:rPr lang="en-US" b="1" dirty="0" smtClean="0"/>
              <a:t>Evaporation &amp; Condensation</a:t>
            </a:r>
          </a:p>
          <a:p>
            <a:pPr algn="ctr"/>
            <a:r>
              <a:rPr lang="en-US" b="1" dirty="0"/>
              <a:t>-Water Kit</a:t>
            </a:r>
          </a:p>
          <a:p>
            <a:pPr algn="ctr"/>
            <a:endParaRPr lang="en-US" b="1" dirty="0"/>
          </a:p>
          <a:p>
            <a:pPr algn="ctr"/>
            <a:r>
              <a:rPr lang="en-US" b="1" dirty="0" smtClean="0"/>
              <a:t>Perform activity</a:t>
            </a:r>
            <a:endParaRPr lang="en-US" b="1" dirty="0"/>
          </a:p>
          <a:p>
            <a:pPr algn="ctr"/>
            <a:r>
              <a:rPr lang="en-US" b="1" dirty="0" smtClean="0"/>
              <a:t> on </a:t>
            </a:r>
            <a:r>
              <a:rPr lang="en-US" b="1" dirty="0"/>
              <a:t>Page </a:t>
            </a:r>
            <a:r>
              <a:rPr lang="en-US" b="1" dirty="0" smtClean="0"/>
              <a:t>19 </a:t>
            </a:r>
            <a:r>
              <a:rPr lang="en-US" b="1" dirty="0"/>
              <a:t>(Student Version) </a:t>
            </a:r>
          </a:p>
        </p:txBody>
      </p:sp>
    </p:spTree>
    <p:extLst>
      <p:ext uri="{BB962C8B-B14F-4D97-AF65-F5344CB8AC3E}">
        <p14:creationId xmlns:p14="http://schemas.microsoft.com/office/powerpoint/2010/main" val="775481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lstStyle/>
          <a:p>
            <a:r>
              <a:rPr lang="en-US" dirty="0" smtClean="0"/>
              <a:t>C)  Less Dense as a Solid</a:t>
            </a:r>
            <a:endParaRPr lang="en-US" dirty="0"/>
          </a:p>
        </p:txBody>
      </p:sp>
      <p:sp>
        <p:nvSpPr>
          <p:cNvPr id="3" name="Content Placeholder 2"/>
          <p:cNvSpPr>
            <a:spLocks noGrp="1"/>
          </p:cNvSpPr>
          <p:nvPr>
            <p:ph idx="1"/>
          </p:nvPr>
        </p:nvSpPr>
        <p:spPr>
          <a:xfrm>
            <a:off x="0" y="1828800"/>
            <a:ext cx="4267200" cy="3962400"/>
          </a:xfrm>
        </p:spPr>
        <p:txBody>
          <a:bodyPr>
            <a:normAutofit fontScale="92500"/>
          </a:bodyPr>
          <a:lstStyle/>
          <a:p>
            <a:r>
              <a:rPr lang="en-US" sz="2400" b="1" dirty="0" smtClean="0"/>
              <a:t>Biological Importance: Ice (solid)</a:t>
            </a:r>
          </a:p>
          <a:p>
            <a:pPr lvl="1"/>
            <a:r>
              <a:rPr lang="en-US" sz="2200" dirty="0" smtClean="0"/>
              <a:t>Ice expands upon freezing</a:t>
            </a:r>
          </a:p>
          <a:p>
            <a:pPr lvl="1"/>
            <a:r>
              <a:rPr lang="en-US" sz="2200" dirty="0" smtClean="0">
                <a:solidFill>
                  <a:schemeClr val="accent3">
                    <a:lumMod val="50000"/>
                  </a:schemeClr>
                </a:solidFill>
              </a:rPr>
              <a:t>Hydrogen bonds </a:t>
            </a:r>
            <a:r>
              <a:rPr lang="en-US" sz="2200" dirty="0" smtClean="0"/>
              <a:t>become less flexible and stabilize.</a:t>
            </a:r>
          </a:p>
          <a:p>
            <a:pPr lvl="1"/>
            <a:r>
              <a:rPr lang="en-US" sz="2200" dirty="0" smtClean="0"/>
              <a:t>Less dense than liquid = floats</a:t>
            </a:r>
          </a:p>
          <a:p>
            <a:pPr lvl="1"/>
            <a:r>
              <a:rPr lang="en-US" sz="2200" dirty="0" smtClean="0"/>
              <a:t>Oceans and lakes don’t freeze solid</a:t>
            </a:r>
          </a:p>
          <a:p>
            <a:pPr lvl="1"/>
            <a:r>
              <a:rPr lang="en-US" sz="2200" dirty="0" smtClean="0"/>
              <a:t>Insulates aquatic ecosystems during winter</a:t>
            </a:r>
          </a:p>
          <a:p>
            <a:pPr lvl="1"/>
            <a:r>
              <a:rPr lang="en-US" sz="2200" dirty="0" smtClean="0"/>
              <a:t>Allows life to survive winter</a:t>
            </a:r>
          </a:p>
          <a:p>
            <a:pPr lvl="1"/>
            <a:endParaRPr lang="en-US" sz="2200" dirty="0" smtClean="0"/>
          </a:p>
          <a:p>
            <a:pPr lvl="1"/>
            <a:endParaRPr lang="en-US" dirty="0" smtClean="0"/>
          </a:p>
        </p:txBody>
      </p:sp>
      <p:pic>
        <p:nvPicPr>
          <p:cNvPr id="182274" name="Picture 2" descr="http://www.worsleyschool.net/science/files/water/icefloats.JPG"/>
          <p:cNvPicPr>
            <a:picLocks noChangeAspect="1" noChangeArrowheads="1"/>
          </p:cNvPicPr>
          <p:nvPr/>
        </p:nvPicPr>
        <p:blipFill>
          <a:blip r:embed="rId3" cstate="print"/>
          <a:srcRect r="6026" b="8108"/>
          <a:stretch>
            <a:fillRect/>
          </a:stretch>
        </p:blipFill>
        <p:spPr bwMode="auto">
          <a:xfrm>
            <a:off x="4443819" y="2133600"/>
            <a:ext cx="4429919"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bwMode="auto">
          <a:xfrm>
            <a:off x="228600" y="1295400"/>
            <a:ext cx="8534400" cy="2774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buClr>
                <a:srgbClr val="339933"/>
              </a:buClr>
            </a:pPr>
            <a:r>
              <a:rPr lang="en-US" dirty="0" smtClean="0">
                <a:solidFill>
                  <a:srgbClr val="000000"/>
                </a:solidFill>
              </a:rPr>
              <a:t>Water is less dense as a solid than as a liquid.</a:t>
            </a:r>
          </a:p>
          <a:p>
            <a:pPr lvl="1">
              <a:spcBef>
                <a:spcPts val="600"/>
              </a:spcBef>
              <a:buClr>
                <a:srgbClr val="339933"/>
              </a:buClr>
            </a:pPr>
            <a:r>
              <a:rPr lang="en-US" sz="2000" dirty="0" smtClean="0">
                <a:solidFill>
                  <a:srgbClr val="000000"/>
                </a:solidFill>
              </a:rPr>
              <a:t> densest at 4</a:t>
            </a:r>
            <a:r>
              <a:rPr lang="en-US" sz="2000" baseline="30000" dirty="0" smtClean="0">
                <a:solidFill>
                  <a:srgbClr val="000000"/>
                </a:solidFill>
              </a:rPr>
              <a:t>o</a:t>
            </a:r>
            <a:r>
              <a:rPr lang="en-US" sz="2000" dirty="0" smtClean="0">
                <a:solidFill>
                  <a:srgbClr val="000000"/>
                </a:solidFill>
              </a:rPr>
              <a:t>C</a:t>
            </a:r>
          </a:p>
          <a:p>
            <a:pPr lvl="1">
              <a:spcBef>
                <a:spcPts val="600"/>
              </a:spcBef>
              <a:buClr>
                <a:srgbClr val="339933"/>
              </a:buClr>
            </a:pPr>
            <a:r>
              <a:rPr lang="en-US" sz="2000" dirty="0" smtClean="0">
                <a:solidFill>
                  <a:srgbClr val="000000"/>
                </a:solidFill>
              </a:rPr>
              <a:t>10% less dense when ice</a:t>
            </a:r>
          </a:p>
          <a:p>
            <a:pPr lvl="1">
              <a:spcBef>
                <a:spcPts val="600"/>
              </a:spcBef>
              <a:buClr>
                <a:srgbClr val="339933"/>
              </a:buClr>
            </a:pPr>
            <a:r>
              <a:rPr lang="en-US" sz="2000" dirty="0" smtClean="0">
                <a:solidFill>
                  <a:srgbClr val="000000"/>
                </a:solidFill>
              </a:rPr>
              <a:t>molecules are no longer moving </a:t>
            </a:r>
          </a:p>
          <a:p>
            <a:pPr lvl="1">
              <a:buClr>
                <a:srgbClr val="339933"/>
              </a:buClr>
            </a:pPr>
            <a:r>
              <a:rPr lang="en-US" sz="2000" dirty="0" smtClean="0">
                <a:solidFill>
                  <a:srgbClr val="000000"/>
                </a:solidFill>
              </a:rPr>
              <a:t>Bonded to a maximum of 4 partners</a:t>
            </a:r>
          </a:p>
          <a:p>
            <a:pPr lvl="1">
              <a:buClr>
                <a:srgbClr val="339933"/>
              </a:buClr>
            </a:pPr>
            <a:endParaRPr lang="en-US" dirty="0" smtClean="0">
              <a:solidFill>
                <a:srgbClr val="000000"/>
              </a:solidFill>
            </a:endParaRPr>
          </a:p>
        </p:txBody>
      </p:sp>
      <p:sp>
        <p:nvSpPr>
          <p:cNvPr id="13315" name="Rectangle 3"/>
          <p:cNvSpPr>
            <a:spLocks noGrp="1" noChangeArrowheads="1"/>
          </p:cNvSpPr>
          <p:nvPr>
            <p:ph type="title"/>
          </p:nvPr>
        </p:nvSpPr>
        <p:spPr bwMode="auto">
          <a:xfrm>
            <a:off x="174938" y="381000"/>
            <a:ext cx="8763000" cy="7078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n-US" b="1" dirty="0" smtClean="0">
                <a:solidFill>
                  <a:srgbClr val="339933"/>
                </a:solidFill>
              </a:rPr>
              <a:t> C)  Water as an insulator</a:t>
            </a:r>
            <a:endParaRPr lang="en-US" b="1" dirty="0" smtClean="0"/>
          </a:p>
        </p:txBody>
      </p:sp>
      <p:sp>
        <p:nvSpPr>
          <p:cNvPr id="13316" name="Line 5"/>
          <p:cNvSpPr>
            <a:spLocks noChangeShapeType="1"/>
          </p:cNvSpPr>
          <p:nvPr/>
        </p:nvSpPr>
        <p:spPr bwMode="auto">
          <a:xfrm>
            <a:off x="152400" y="1295400"/>
            <a:ext cx="87630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7" name="Rectangle 7"/>
          <p:cNvSpPr>
            <a:spLocks noChangeArrowheads="1"/>
          </p:cNvSpPr>
          <p:nvPr/>
        </p:nvSpPr>
        <p:spPr bwMode="auto">
          <a:xfrm>
            <a:off x="2514600" y="5791200"/>
            <a:ext cx="787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Fig. 3.6</a:t>
            </a:r>
          </a:p>
        </p:txBody>
      </p:sp>
      <p:pic>
        <p:nvPicPr>
          <p:cNvPr id="133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4151313"/>
            <a:ext cx="5638800"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763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Grp="1" noChangeArrowheads="1"/>
          </p:cNvSpPr>
          <p:nvPr>
            <p:ph type="body" idx="1"/>
          </p:nvPr>
        </p:nvSpPr>
        <p:spPr bwMode="auto">
          <a:xfrm>
            <a:off x="152400" y="685800"/>
            <a:ext cx="8458200" cy="3943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buClr>
                <a:srgbClr val="339933"/>
              </a:buClr>
            </a:pPr>
            <a:r>
              <a:rPr lang="en-US" dirty="0" smtClean="0">
                <a:solidFill>
                  <a:srgbClr val="000000"/>
                </a:solidFill>
              </a:rPr>
              <a:t>This oddity has important consequences for life – Why?</a:t>
            </a:r>
          </a:p>
          <a:p>
            <a:pPr lvl="1">
              <a:buClr>
                <a:srgbClr val="339933"/>
              </a:buClr>
            </a:pPr>
            <a:r>
              <a:rPr lang="en-US" dirty="0" smtClean="0">
                <a:solidFill>
                  <a:srgbClr val="000000"/>
                </a:solidFill>
              </a:rPr>
              <a:t>Prevents water from freezing  solid.</a:t>
            </a:r>
          </a:p>
          <a:p>
            <a:pPr lvl="1">
              <a:buClr>
                <a:srgbClr val="339933"/>
              </a:buClr>
            </a:pPr>
            <a:r>
              <a:rPr lang="en-US" dirty="0" smtClean="0">
                <a:solidFill>
                  <a:srgbClr val="000000"/>
                </a:solidFill>
              </a:rPr>
              <a:t>Forms on surface.</a:t>
            </a:r>
          </a:p>
          <a:p>
            <a:pPr marL="1085850" lvl="2">
              <a:buClr>
                <a:srgbClr val="339933"/>
              </a:buClr>
            </a:pPr>
            <a:r>
              <a:rPr lang="en-US" dirty="0" smtClean="0">
                <a:solidFill>
                  <a:srgbClr val="000000"/>
                </a:solidFill>
              </a:rPr>
              <a:t>Insulates water below</a:t>
            </a:r>
          </a:p>
          <a:p>
            <a:pPr marL="1085850" lvl="2">
              <a:buClr>
                <a:srgbClr val="339933"/>
              </a:buClr>
            </a:pPr>
            <a:endParaRPr lang="en-US" dirty="0" smtClean="0">
              <a:solidFill>
                <a:srgbClr val="000000"/>
              </a:solidFill>
            </a:endParaRPr>
          </a:p>
          <a:p>
            <a:pPr lvl="1">
              <a:buClr>
                <a:srgbClr val="339933"/>
              </a:buClr>
              <a:buFont typeface="Times"/>
              <a:buNone/>
            </a:pPr>
            <a:endParaRPr lang="en-US" dirty="0" smtClean="0">
              <a:solidFill>
                <a:srgbClr val="000000"/>
              </a:solidFill>
            </a:endParaRPr>
          </a:p>
        </p:txBody>
      </p:sp>
      <p:pic>
        <p:nvPicPr>
          <p:cNvPr id="143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057400"/>
            <a:ext cx="33861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8"/>
          <p:cNvSpPr txBox="1">
            <a:spLocks noChangeArrowheads="1"/>
          </p:cNvSpPr>
          <p:nvPr/>
        </p:nvSpPr>
        <p:spPr bwMode="auto">
          <a:xfrm>
            <a:off x="838199" y="3390129"/>
            <a:ext cx="4176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r>
              <a:rPr lang="en-US" dirty="0" err="1"/>
              <a:t>Euphausid</a:t>
            </a:r>
            <a:r>
              <a:rPr lang="en-US" dirty="0"/>
              <a:t> shrimp, beneath</a:t>
            </a:r>
          </a:p>
          <a:p>
            <a:r>
              <a:rPr lang="en-US" dirty="0"/>
              <a:t>the </a:t>
            </a:r>
            <a:r>
              <a:rPr lang="en-US" dirty="0" err="1"/>
              <a:t>antarctic</a:t>
            </a:r>
            <a:r>
              <a:rPr lang="en-US" dirty="0"/>
              <a:t> ice</a:t>
            </a:r>
          </a:p>
        </p:txBody>
      </p:sp>
    </p:spTree>
    <p:extLst>
      <p:ext uri="{BB962C8B-B14F-4D97-AF65-F5344CB8AC3E}">
        <p14:creationId xmlns:p14="http://schemas.microsoft.com/office/powerpoint/2010/main" val="28327560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6546">
                                            <p:txEl>
                                              <p:pRg st="0" end="0"/>
                                            </p:txEl>
                                          </p:spTgt>
                                        </p:tgtEl>
                                        <p:attrNameLst>
                                          <p:attrName>style.visibility</p:attrName>
                                        </p:attrNameLst>
                                      </p:cBhvr>
                                      <p:to>
                                        <p:strVal val="visible"/>
                                      </p:to>
                                    </p:set>
                                    <p:animEffect transition="in" filter="fade">
                                      <p:cBhvr>
                                        <p:cTn id="7" dur="2000"/>
                                        <p:tgtEl>
                                          <p:spTgt spid="23654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6546">
                                            <p:txEl>
                                              <p:pRg st="1" end="1"/>
                                            </p:txEl>
                                          </p:spTgt>
                                        </p:tgtEl>
                                        <p:attrNameLst>
                                          <p:attrName>style.visibility</p:attrName>
                                        </p:attrNameLst>
                                      </p:cBhvr>
                                      <p:to>
                                        <p:strVal val="visible"/>
                                      </p:to>
                                    </p:set>
                                    <p:animEffect transition="in" filter="fade">
                                      <p:cBhvr>
                                        <p:cTn id="10" dur="2000"/>
                                        <p:tgtEl>
                                          <p:spTgt spid="23654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6546">
                                            <p:txEl>
                                              <p:pRg st="2" end="2"/>
                                            </p:txEl>
                                          </p:spTgt>
                                        </p:tgtEl>
                                        <p:attrNameLst>
                                          <p:attrName>style.visibility</p:attrName>
                                        </p:attrNameLst>
                                      </p:cBhvr>
                                      <p:to>
                                        <p:strVal val="visible"/>
                                      </p:to>
                                    </p:set>
                                    <p:animEffect transition="in" filter="fade">
                                      <p:cBhvr>
                                        <p:cTn id="13" dur="2000"/>
                                        <p:tgtEl>
                                          <p:spTgt spid="23654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6546">
                                            <p:txEl>
                                              <p:pRg st="3" end="3"/>
                                            </p:txEl>
                                          </p:spTgt>
                                        </p:tgtEl>
                                        <p:attrNameLst>
                                          <p:attrName>style.visibility</p:attrName>
                                        </p:attrNameLst>
                                      </p:cBhvr>
                                      <p:to>
                                        <p:strVal val="visible"/>
                                      </p:to>
                                    </p:set>
                                    <p:animEffect transition="in" filter="fade">
                                      <p:cBhvr>
                                        <p:cTn id="16" dur="2000"/>
                                        <p:tgtEl>
                                          <p:spTgt spid="2365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b="3600"/>
          <a:stretch>
            <a:fillRect/>
          </a:stretch>
        </p:blipFill>
        <p:spPr bwMode="auto">
          <a:xfrm>
            <a:off x="1721752" y="0"/>
            <a:ext cx="7422247" cy="6858000"/>
          </a:xfrm>
          <a:prstGeom prst="rect">
            <a:avLst/>
          </a:prstGeom>
          <a:noFill/>
          <a:ln w="9525">
            <a:noFill/>
            <a:miter lim="800000"/>
            <a:headEnd/>
            <a:tailEnd/>
          </a:ln>
        </p:spPr>
      </p:pic>
      <p:sp>
        <p:nvSpPr>
          <p:cNvPr id="2" name="Title 1"/>
          <p:cNvSpPr>
            <a:spLocks noGrp="1"/>
          </p:cNvSpPr>
          <p:nvPr>
            <p:ph type="title"/>
          </p:nvPr>
        </p:nvSpPr>
        <p:spPr>
          <a:xfrm>
            <a:off x="76200" y="457200"/>
            <a:ext cx="8229600" cy="1066800"/>
          </a:xfrm>
        </p:spPr>
        <p:txBody>
          <a:bodyPr/>
          <a:lstStyle/>
          <a:p>
            <a:r>
              <a:rPr lang="en-US" dirty="0"/>
              <a:t>D</a:t>
            </a:r>
            <a:r>
              <a:rPr lang="en-US" dirty="0" smtClean="0"/>
              <a:t>)  Universal Solvent</a:t>
            </a:r>
            <a:endParaRPr lang="en-US" dirty="0"/>
          </a:p>
        </p:txBody>
      </p:sp>
      <p:sp>
        <p:nvSpPr>
          <p:cNvPr id="3" name="Content Placeholder 2"/>
          <p:cNvSpPr>
            <a:spLocks noGrp="1"/>
          </p:cNvSpPr>
          <p:nvPr>
            <p:ph idx="1"/>
          </p:nvPr>
        </p:nvSpPr>
        <p:spPr>
          <a:xfrm>
            <a:off x="0" y="1524000"/>
            <a:ext cx="4191000" cy="4706112"/>
          </a:xfrm>
        </p:spPr>
        <p:txBody>
          <a:bodyPr/>
          <a:lstStyle/>
          <a:p>
            <a:r>
              <a:rPr lang="en-US" sz="2000" dirty="0" smtClean="0"/>
              <a:t>Water is an important </a:t>
            </a:r>
            <a:r>
              <a:rPr lang="en-US" sz="2000" b="1" dirty="0" smtClean="0"/>
              <a:t>solvent </a:t>
            </a:r>
            <a:r>
              <a:rPr lang="en-US" sz="2000" dirty="0" smtClean="0"/>
              <a:t>forming many solutions many </a:t>
            </a:r>
            <a:r>
              <a:rPr lang="en-US" sz="2000" b="1" dirty="0" smtClean="0"/>
              <a:t>solutions.</a:t>
            </a:r>
          </a:p>
          <a:p>
            <a:r>
              <a:rPr lang="en-US" sz="2000" b="1" dirty="0" smtClean="0">
                <a:solidFill>
                  <a:schemeClr val="accent3">
                    <a:lumMod val="50000"/>
                  </a:schemeClr>
                </a:solidFill>
              </a:rPr>
              <a:t>This is because water is polar</a:t>
            </a:r>
            <a:endParaRPr lang="en-US" sz="2000" dirty="0" smtClean="0">
              <a:solidFill>
                <a:schemeClr val="accent3">
                  <a:lumMod val="50000"/>
                </a:schemeClr>
              </a:solidFill>
            </a:endParaRPr>
          </a:p>
          <a:p>
            <a:pPr lvl="1"/>
            <a:r>
              <a:rPr lang="en-US" sz="2000" dirty="0" smtClean="0">
                <a:solidFill>
                  <a:schemeClr val="accent2">
                    <a:lumMod val="50000"/>
                  </a:schemeClr>
                </a:solidFill>
              </a:rPr>
              <a:t>Solvent: substance that dissolves other substances</a:t>
            </a:r>
          </a:p>
          <a:p>
            <a:r>
              <a:rPr lang="en-US" sz="2000" dirty="0" smtClean="0"/>
              <a:t>When water is the solvent, the solution is called an </a:t>
            </a:r>
            <a:r>
              <a:rPr lang="en-US" sz="2000" b="1" dirty="0" smtClean="0"/>
              <a:t>aqueous</a:t>
            </a:r>
            <a:r>
              <a:rPr lang="en-US" sz="2000" dirty="0" smtClean="0"/>
              <a:t> </a:t>
            </a:r>
            <a:r>
              <a:rPr lang="en-US" sz="2000" b="1" dirty="0" smtClean="0"/>
              <a:t>solution</a:t>
            </a:r>
            <a:r>
              <a:rPr lang="en-US" sz="2000" dirty="0" smtClean="0"/>
              <a:t>.</a:t>
            </a:r>
          </a:p>
          <a:p>
            <a:pPr lvl="2"/>
            <a:endParaRPr lang="en-US" dirty="0" smtClean="0"/>
          </a:p>
        </p:txBody>
      </p:sp>
      <p:sp>
        <p:nvSpPr>
          <p:cNvPr id="4" name="Rounded Rectangular Callout 3"/>
          <p:cNvSpPr/>
          <p:nvPr/>
        </p:nvSpPr>
        <p:spPr>
          <a:xfrm>
            <a:off x="5432875" y="5334000"/>
            <a:ext cx="2057400" cy="990600"/>
          </a:xfrm>
          <a:prstGeom prst="wedgeRoundRectCallout">
            <a:avLst>
              <a:gd name="adj1" fmla="val -29417"/>
              <a:gd name="adj2" fmla="val -966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do you notice about the water molecules?</a:t>
            </a:r>
            <a:endParaRPr lang="en-US" dirty="0"/>
          </a:p>
        </p:txBody>
      </p:sp>
      <p:grpSp>
        <p:nvGrpSpPr>
          <p:cNvPr id="18" name="Group 17"/>
          <p:cNvGrpSpPr/>
          <p:nvPr/>
        </p:nvGrpSpPr>
        <p:grpSpPr>
          <a:xfrm>
            <a:off x="4572000" y="2194574"/>
            <a:ext cx="1676400" cy="1691626"/>
            <a:chOff x="4572000" y="2194574"/>
            <a:chExt cx="1676400" cy="1691626"/>
          </a:xfrm>
        </p:grpSpPr>
        <p:sp>
          <p:nvSpPr>
            <p:cNvPr id="8" name="TextBox 7"/>
            <p:cNvSpPr txBox="1"/>
            <p:nvPr/>
          </p:nvSpPr>
          <p:spPr>
            <a:xfrm>
              <a:off x="4800600" y="2362200"/>
              <a:ext cx="381000" cy="369332"/>
            </a:xfrm>
            <a:prstGeom prst="rect">
              <a:avLst/>
            </a:prstGeom>
            <a:noFill/>
          </p:spPr>
          <p:txBody>
            <a:bodyPr wrap="square" rtlCol="0">
              <a:spAutoFit/>
            </a:bodyPr>
            <a:lstStyle/>
            <a:p>
              <a:r>
                <a:rPr lang="en-US" b="1" dirty="0" smtClean="0">
                  <a:latin typeface="Arial Black" pitchFamily="34" charset="0"/>
                </a:rPr>
                <a:t>+</a:t>
              </a:r>
              <a:endParaRPr lang="en-US" b="1" dirty="0">
                <a:latin typeface="Arial Black" pitchFamily="34" charset="0"/>
              </a:endParaRPr>
            </a:p>
          </p:txBody>
        </p:sp>
        <p:sp>
          <p:nvSpPr>
            <p:cNvPr id="9" name="TextBox 8"/>
            <p:cNvSpPr txBox="1"/>
            <p:nvPr/>
          </p:nvSpPr>
          <p:spPr>
            <a:xfrm>
              <a:off x="5062818" y="2194574"/>
              <a:ext cx="381000" cy="369332"/>
            </a:xfrm>
            <a:prstGeom prst="rect">
              <a:avLst/>
            </a:prstGeom>
            <a:noFill/>
          </p:spPr>
          <p:txBody>
            <a:bodyPr wrap="square" rtlCol="0">
              <a:spAutoFit/>
            </a:bodyPr>
            <a:lstStyle/>
            <a:p>
              <a:r>
                <a:rPr lang="en-US" b="1" dirty="0" smtClean="0">
                  <a:latin typeface="Arial Black" pitchFamily="34" charset="0"/>
                </a:rPr>
                <a:t>+</a:t>
              </a:r>
              <a:endParaRPr lang="en-US" b="1" dirty="0">
                <a:latin typeface="Arial Black" pitchFamily="34" charset="0"/>
              </a:endParaRPr>
            </a:p>
          </p:txBody>
        </p:sp>
        <p:sp>
          <p:nvSpPr>
            <p:cNvPr id="10" name="TextBox 9"/>
            <p:cNvSpPr txBox="1"/>
            <p:nvPr/>
          </p:nvSpPr>
          <p:spPr>
            <a:xfrm>
              <a:off x="5562600" y="2286000"/>
              <a:ext cx="381000" cy="369332"/>
            </a:xfrm>
            <a:prstGeom prst="rect">
              <a:avLst/>
            </a:prstGeom>
            <a:noFill/>
          </p:spPr>
          <p:txBody>
            <a:bodyPr wrap="square" rtlCol="0">
              <a:spAutoFit/>
            </a:bodyPr>
            <a:lstStyle/>
            <a:p>
              <a:r>
                <a:rPr lang="en-US" b="1" dirty="0" smtClean="0">
                  <a:latin typeface="Arial Black" pitchFamily="34" charset="0"/>
                </a:rPr>
                <a:t>+</a:t>
              </a:r>
              <a:endParaRPr lang="en-US" b="1" dirty="0">
                <a:latin typeface="Arial Black" pitchFamily="34" charset="0"/>
              </a:endParaRPr>
            </a:p>
          </p:txBody>
        </p:sp>
        <p:sp>
          <p:nvSpPr>
            <p:cNvPr id="11" name="TextBox 10"/>
            <p:cNvSpPr txBox="1"/>
            <p:nvPr/>
          </p:nvSpPr>
          <p:spPr>
            <a:xfrm>
              <a:off x="5753100" y="2470666"/>
              <a:ext cx="381000" cy="369332"/>
            </a:xfrm>
            <a:prstGeom prst="rect">
              <a:avLst/>
            </a:prstGeom>
            <a:noFill/>
          </p:spPr>
          <p:txBody>
            <a:bodyPr wrap="square" rtlCol="0">
              <a:spAutoFit/>
            </a:bodyPr>
            <a:lstStyle/>
            <a:p>
              <a:r>
                <a:rPr lang="en-US" b="1" dirty="0" smtClean="0">
                  <a:latin typeface="Arial Black" pitchFamily="34" charset="0"/>
                </a:rPr>
                <a:t>+</a:t>
              </a:r>
              <a:endParaRPr lang="en-US" b="1" dirty="0">
                <a:latin typeface="Arial Black" pitchFamily="34" charset="0"/>
              </a:endParaRPr>
            </a:p>
          </p:txBody>
        </p:sp>
        <p:sp>
          <p:nvSpPr>
            <p:cNvPr id="12" name="TextBox 11"/>
            <p:cNvSpPr txBox="1"/>
            <p:nvPr/>
          </p:nvSpPr>
          <p:spPr>
            <a:xfrm>
              <a:off x="4572000" y="3059668"/>
              <a:ext cx="381000" cy="369332"/>
            </a:xfrm>
            <a:prstGeom prst="rect">
              <a:avLst/>
            </a:prstGeom>
            <a:noFill/>
          </p:spPr>
          <p:txBody>
            <a:bodyPr wrap="square" rtlCol="0">
              <a:spAutoFit/>
            </a:bodyPr>
            <a:lstStyle/>
            <a:p>
              <a:r>
                <a:rPr lang="en-US" b="1" dirty="0" smtClean="0">
                  <a:latin typeface="Arial Black" pitchFamily="34" charset="0"/>
                </a:rPr>
                <a:t>+</a:t>
              </a:r>
              <a:endParaRPr lang="en-US" b="1" dirty="0">
                <a:latin typeface="Arial Black" pitchFamily="34" charset="0"/>
              </a:endParaRPr>
            </a:p>
          </p:txBody>
        </p:sp>
        <p:sp>
          <p:nvSpPr>
            <p:cNvPr id="13" name="TextBox 12"/>
            <p:cNvSpPr txBox="1"/>
            <p:nvPr/>
          </p:nvSpPr>
          <p:spPr>
            <a:xfrm>
              <a:off x="5867400" y="2678668"/>
              <a:ext cx="381000" cy="369332"/>
            </a:xfrm>
            <a:prstGeom prst="rect">
              <a:avLst/>
            </a:prstGeom>
            <a:noFill/>
          </p:spPr>
          <p:txBody>
            <a:bodyPr wrap="square" rtlCol="0">
              <a:spAutoFit/>
            </a:bodyPr>
            <a:lstStyle/>
            <a:p>
              <a:r>
                <a:rPr lang="en-US" b="1" dirty="0" smtClean="0">
                  <a:latin typeface="Arial Black" pitchFamily="34" charset="0"/>
                </a:rPr>
                <a:t>+</a:t>
              </a:r>
              <a:endParaRPr lang="en-US" b="1" dirty="0">
                <a:latin typeface="Arial Black" pitchFamily="34" charset="0"/>
              </a:endParaRPr>
            </a:p>
          </p:txBody>
        </p:sp>
        <p:sp>
          <p:nvSpPr>
            <p:cNvPr id="14" name="TextBox 13"/>
            <p:cNvSpPr txBox="1"/>
            <p:nvPr/>
          </p:nvSpPr>
          <p:spPr>
            <a:xfrm>
              <a:off x="4762500" y="3352800"/>
              <a:ext cx="381000" cy="369332"/>
            </a:xfrm>
            <a:prstGeom prst="rect">
              <a:avLst/>
            </a:prstGeom>
            <a:noFill/>
          </p:spPr>
          <p:txBody>
            <a:bodyPr wrap="square" rtlCol="0">
              <a:spAutoFit/>
            </a:bodyPr>
            <a:lstStyle/>
            <a:p>
              <a:r>
                <a:rPr lang="en-US" b="1" dirty="0" smtClean="0">
                  <a:latin typeface="Arial Black" pitchFamily="34" charset="0"/>
                </a:rPr>
                <a:t>+</a:t>
              </a:r>
              <a:endParaRPr lang="en-US" b="1" dirty="0">
                <a:latin typeface="Arial Black" pitchFamily="34" charset="0"/>
              </a:endParaRPr>
            </a:p>
          </p:txBody>
        </p:sp>
        <p:sp>
          <p:nvSpPr>
            <p:cNvPr id="15" name="TextBox 14"/>
            <p:cNvSpPr txBox="1"/>
            <p:nvPr/>
          </p:nvSpPr>
          <p:spPr>
            <a:xfrm>
              <a:off x="5831541" y="3168134"/>
              <a:ext cx="381000" cy="369332"/>
            </a:xfrm>
            <a:prstGeom prst="rect">
              <a:avLst/>
            </a:prstGeom>
            <a:noFill/>
          </p:spPr>
          <p:txBody>
            <a:bodyPr wrap="square" rtlCol="0">
              <a:spAutoFit/>
            </a:bodyPr>
            <a:lstStyle/>
            <a:p>
              <a:r>
                <a:rPr lang="en-US" b="1" dirty="0" smtClean="0">
                  <a:latin typeface="Arial Black" pitchFamily="34" charset="0"/>
                </a:rPr>
                <a:t>+</a:t>
              </a:r>
              <a:endParaRPr lang="en-US" b="1" dirty="0">
                <a:latin typeface="Arial Black" pitchFamily="34" charset="0"/>
              </a:endParaRPr>
            </a:p>
          </p:txBody>
        </p:sp>
        <p:sp>
          <p:nvSpPr>
            <p:cNvPr id="16" name="TextBox 15"/>
            <p:cNvSpPr txBox="1"/>
            <p:nvPr/>
          </p:nvSpPr>
          <p:spPr>
            <a:xfrm>
              <a:off x="5062818" y="3516868"/>
              <a:ext cx="381000" cy="369332"/>
            </a:xfrm>
            <a:prstGeom prst="rect">
              <a:avLst/>
            </a:prstGeom>
            <a:noFill/>
          </p:spPr>
          <p:txBody>
            <a:bodyPr wrap="square" rtlCol="0">
              <a:spAutoFit/>
            </a:bodyPr>
            <a:lstStyle/>
            <a:p>
              <a:r>
                <a:rPr lang="en-US" b="1" dirty="0" smtClean="0">
                  <a:latin typeface="Arial Black" pitchFamily="34" charset="0"/>
                </a:rPr>
                <a:t>+</a:t>
              </a:r>
              <a:endParaRPr lang="en-US" b="1" dirty="0">
                <a:latin typeface="Arial Black" pitchFamily="34" charset="0"/>
              </a:endParaRPr>
            </a:p>
          </p:txBody>
        </p:sp>
        <p:sp>
          <p:nvSpPr>
            <p:cNvPr id="17" name="TextBox 16"/>
            <p:cNvSpPr txBox="1"/>
            <p:nvPr/>
          </p:nvSpPr>
          <p:spPr>
            <a:xfrm>
              <a:off x="5562600" y="3429000"/>
              <a:ext cx="381000" cy="369332"/>
            </a:xfrm>
            <a:prstGeom prst="rect">
              <a:avLst/>
            </a:prstGeom>
            <a:noFill/>
          </p:spPr>
          <p:txBody>
            <a:bodyPr wrap="square" rtlCol="0">
              <a:spAutoFit/>
            </a:bodyPr>
            <a:lstStyle/>
            <a:p>
              <a:r>
                <a:rPr lang="en-US" b="1" dirty="0" smtClean="0">
                  <a:latin typeface="Arial Black" pitchFamily="34" charset="0"/>
                </a:rPr>
                <a:t>+</a:t>
              </a:r>
              <a:endParaRPr lang="en-US" b="1" dirty="0">
                <a:latin typeface="Arial Black" pitchFamily="34" charset="0"/>
              </a:endParaRPr>
            </a:p>
          </p:txBody>
        </p:sp>
      </p:grpSp>
      <p:grpSp>
        <p:nvGrpSpPr>
          <p:cNvPr id="24" name="Group 23"/>
          <p:cNvGrpSpPr/>
          <p:nvPr/>
        </p:nvGrpSpPr>
        <p:grpSpPr>
          <a:xfrm>
            <a:off x="5143500" y="182468"/>
            <a:ext cx="1329018" cy="1454463"/>
            <a:chOff x="5143500" y="182468"/>
            <a:chExt cx="1329018" cy="1454463"/>
          </a:xfrm>
        </p:grpSpPr>
        <p:sp>
          <p:nvSpPr>
            <p:cNvPr id="19" name="TextBox 18"/>
            <p:cNvSpPr txBox="1"/>
            <p:nvPr/>
          </p:nvSpPr>
          <p:spPr>
            <a:xfrm>
              <a:off x="5143500" y="496669"/>
              <a:ext cx="300318" cy="646331"/>
            </a:xfrm>
            <a:prstGeom prst="rect">
              <a:avLst/>
            </a:prstGeom>
            <a:noFill/>
          </p:spPr>
          <p:txBody>
            <a:bodyPr wrap="square" rtlCol="0">
              <a:spAutoFit/>
            </a:bodyPr>
            <a:lstStyle/>
            <a:p>
              <a:r>
                <a:rPr lang="en-US" sz="3600" b="1" dirty="0" smtClean="0">
                  <a:latin typeface="Biondi" pitchFamily="2" charset="0"/>
                </a:rPr>
                <a:t>-</a:t>
              </a:r>
              <a:endParaRPr lang="en-US" sz="3600" b="1" dirty="0">
                <a:latin typeface="Biondi" pitchFamily="2" charset="0"/>
              </a:endParaRPr>
            </a:p>
          </p:txBody>
        </p:sp>
        <p:sp>
          <p:nvSpPr>
            <p:cNvPr id="20" name="TextBox 19"/>
            <p:cNvSpPr txBox="1"/>
            <p:nvPr/>
          </p:nvSpPr>
          <p:spPr>
            <a:xfrm>
              <a:off x="5791200" y="990600"/>
              <a:ext cx="300318" cy="646331"/>
            </a:xfrm>
            <a:prstGeom prst="rect">
              <a:avLst/>
            </a:prstGeom>
            <a:noFill/>
          </p:spPr>
          <p:txBody>
            <a:bodyPr wrap="square" rtlCol="0">
              <a:spAutoFit/>
            </a:bodyPr>
            <a:lstStyle/>
            <a:p>
              <a:r>
                <a:rPr lang="en-US" sz="3600" b="1" dirty="0" smtClean="0">
                  <a:latin typeface="Biondi" pitchFamily="2" charset="0"/>
                </a:rPr>
                <a:t>-</a:t>
              </a:r>
              <a:endParaRPr lang="en-US" sz="3600" b="1" dirty="0">
                <a:latin typeface="Biondi" pitchFamily="2" charset="0"/>
              </a:endParaRPr>
            </a:p>
          </p:txBody>
        </p:sp>
        <p:sp>
          <p:nvSpPr>
            <p:cNvPr id="21" name="TextBox 20"/>
            <p:cNvSpPr txBox="1"/>
            <p:nvPr/>
          </p:nvSpPr>
          <p:spPr>
            <a:xfrm>
              <a:off x="6172200" y="649068"/>
              <a:ext cx="300318" cy="646331"/>
            </a:xfrm>
            <a:prstGeom prst="rect">
              <a:avLst/>
            </a:prstGeom>
            <a:noFill/>
          </p:spPr>
          <p:txBody>
            <a:bodyPr wrap="square" rtlCol="0">
              <a:spAutoFit/>
            </a:bodyPr>
            <a:lstStyle/>
            <a:p>
              <a:r>
                <a:rPr lang="en-US" sz="3600" b="1" dirty="0" smtClean="0">
                  <a:latin typeface="Biondi" pitchFamily="2" charset="0"/>
                </a:rPr>
                <a:t>-</a:t>
              </a:r>
              <a:endParaRPr lang="en-US" sz="3600" b="1" dirty="0">
                <a:latin typeface="Biondi" pitchFamily="2" charset="0"/>
              </a:endParaRPr>
            </a:p>
          </p:txBody>
        </p:sp>
        <p:sp>
          <p:nvSpPr>
            <p:cNvPr id="22" name="TextBox 21"/>
            <p:cNvSpPr txBox="1"/>
            <p:nvPr/>
          </p:nvSpPr>
          <p:spPr>
            <a:xfrm>
              <a:off x="5867400" y="182468"/>
              <a:ext cx="300318" cy="646331"/>
            </a:xfrm>
            <a:prstGeom prst="rect">
              <a:avLst/>
            </a:prstGeom>
            <a:noFill/>
          </p:spPr>
          <p:txBody>
            <a:bodyPr wrap="square" rtlCol="0">
              <a:spAutoFit/>
            </a:bodyPr>
            <a:lstStyle/>
            <a:p>
              <a:r>
                <a:rPr lang="en-US" sz="3600" b="1" dirty="0" smtClean="0">
                  <a:latin typeface="Biondi" pitchFamily="2" charset="0"/>
                </a:rPr>
                <a:t>-</a:t>
              </a:r>
              <a:endParaRPr lang="en-US" sz="3600" b="1" dirty="0">
                <a:latin typeface="Biondi" pitchFamily="2" charset="0"/>
              </a:endParaRPr>
            </a:p>
          </p:txBody>
        </p:sp>
        <p:sp>
          <p:nvSpPr>
            <p:cNvPr id="23" name="TextBox 22"/>
            <p:cNvSpPr txBox="1"/>
            <p:nvPr/>
          </p:nvSpPr>
          <p:spPr>
            <a:xfrm>
              <a:off x="5295900" y="990600"/>
              <a:ext cx="300318" cy="646331"/>
            </a:xfrm>
            <a:prstGeom prst="rect">
              <a:avLst/>
            </a:prstGeom>
            <a:noFill/>
          </p:spPr>
          <p:txBody>
            <a:bodyPr wrap="square" rtlCol="0">
              <a:spAutoFit/>
            </a:bodyPr>
            <a:lstStyle/>
            <a:p>
              <a:r>
                <a:rPr lang="en-US" sz="3600" b="1" dirty="0" smtClean="0">
                  <a:latin typeface="Biondi" pitchFamily="2" charset="0"/>
                </a:rPr>
                <a:t>-</a:t>
              </a:r>
              <a:endParaRPr lang="en-US" sz="3600" b="1" dirty="0">
                <a:latin typeface="Biondi" pitchFamily="2" charset="0"/>
              </a:endParaRPr>
            </a:p>
          </p:txBody>
        </p:sp>
      </p:grpSp>
      <p:sp>
        <p:nvSpPr>
          <p:cNvPr id="25" name="Rectangle 24"/>
          <p:cNvSpPr/>
          <p:nvPr/>
        </p:nvSpPr>
        <p:spPr>
          <a:xfrm>
            <a:off x="0" y="0"/>
            <a:ext cx="9144000" cy="304800"/>
          </a:xfrm>
          <a:prstGeom prst="rect">
            <a:avLst/>
          </a:prstGeom>
          <a:solidFill>
            <a:srgbClr val="015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0" y="304800"/>
            <a:ext cx="9143999" cy="0"/>
          </a:xfrm>
          <a:prstGeom prst="line">
            <a:avLst/>
          </a:prstGeom>
          <a:ln w="76200">
            <a:solidFill>
              <a:srgbClr val="0094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381000"/>
            <a:ext cx="9143999" cy="0"/>
          </a:xfrm>
          <a:prstGeom prst="line">
            <a:avLst/>
          </a:prstGeom>
          <a:ln w="57150">
            <a:solidFill>
              <a:srgbClr val="0094C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Cl in crystal structure and in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629400" cy="34472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19600" y="6602952"/>
            <a:ext cx="4724400" cy="246221"/>
          </a:xfrm>
          <a:prstGeom prst="rect">
            <a:avLst/>
          </a:prstGeom>
        </p:spPr>
        <p:txBody>
          <a:bodyPr wrap="square">
            <a:spAutoFit/>
          </a:bodyPr>
          <a:lstStyle/>
          <a:p>
            <a:r>
              <a:rPr lang="en-US" sz="1000" dirty="0"/>
              <a:t>http://www.biology.arizona.edu/biochemistry/tutorials/chemistry/page3.html</a:t>
            </a:r>
          </a:p>
        </p:txBody>
      </p:sp>
    </p:spTree>
    <p:extLst>
      <p:ext uri="{BB962C8B-B14F-4D97-AF65-F5344CB8AC3E}">
        <p14:creationId xmlns:p14="http://schemas.microsoft.com/office/powerpoint/2010/main" val="7829732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066800"/>
          </a:xfrm>
        </p:spPr>
        <p:txBody>
          <a:bodyPr/>
          <a:lstStyle/>
          <a:p>
            <a:r>
              <a:rPr lang="en-US" dirty="0" smtClean="0"/>
              <a:t>Universal Solvent</a:t>
            </a:r>
            <a:endParaRPr lang="en-US" dirty="0"/>
          </a:p>
        </p:txBody>
      </p:sp>
      <p:sp>
        <p:nvSpPr>
          <p:cNvPr id="5" name="Content Placeholder 4"/>
          <p:cNvSpPr>
            <a:spLocks noGrp="1"/>
          </p:cNvSpPr>
          <p:nvPr>
            <p:ph idx="1"/>
          </p:nvPr>
        </p:nvSpPr>
        <p:spPr>
          <a:xfrm>
            <a:off x="457200" y="1752600"/>
            <a:ext cx="4191000" cy="4325112"/>
          </a:xfrm>
        </p:spPr>
        <p:txBody>
          <a:bodyPr>
            <a:normAutofit fontScale="85000" lnSpcReduction="20000"/>
          </a:bodyPr>
          <a:lstStyle/>
          <a:p>
            <a:r>
              <a:rPr lang="en-US" dirty="0" smtClean="0"/>
              <a:t>Very important property!</a:t>
            </a:r>
          </a:p>
          <a:p>
            <a:r>
              <a:rPr lang="en-US" dirty="0" smtClean="0"/>
              <a:t>Most important biological reactions take place in aqueous solutions.</a:t>
            </a:r>
          </a:p>
          <a:p>
            <a:pPr lvl="1"/>
            <a:r>
              <a:rPr lang="en-US" dirty="0" smtClean="0"/>
              <a:t>Digestion</a:t>
            </a:r>
          </a:p>
          <a:p>
            <a:pPr lvl="2"/>
            <a:r>
              <a:rPr lang="en-US" dirty="0" smtClean="0"/>
              <a:t>Saliva is a solution containing water, proteins and salts</a:t>
            </a:r>
          </a:p>
          <a:p>
            <a:pPr lvl="1"/>
            <a:r>
              <a:rPr lang="en-US" dirty="0" smtClean="0"/>
              <a:t>Circulation</a:t>
            </a:r>
          </a:p>
          <a:p>
            <a:pPr lvl="2"/>
            <a:r>
              <a:rPr lang="en-US" dirty="0" smtClean="0"/>
              <a:t>Blood is a solution containing water, gases, proteins and many molecules necessary for life!</a:t>
            </a:r>
          </a:p>
          <a:p>
            <a:pPr lvl="1"/>
            <a:endParaRPr lang="en-US" dirty="0"/>
          </a:p>
        </p:txBody>
      </p:sp>
      <p:sp>
        <p:nvSpPr>
          <p:cNvPr id="22530" name="AutoShape 2" descr="data:image/jpeg;base64,/9j/4AAQSkZJRgABAQAAAQABAAD/2wCEAAkGBhQSERUUEhIWFBUVGBUYGBUXFxgVFhUYFxcVGBccGBUYHCYeFxwmGxYVIC8gIyoqLCwsFR4xNTAqNSYrLCkBCQoKDgwOGg8PGiwkHyQqLCksLCwsLCwvLSwsKSosLCwsLSkpLCwsLCwsLCksKSwsLCwsLCkpLCwsLCksLCwsLP/AABEIAMMBAwMBIgACEQEDEQH/xAAcAAACAwEBAQEAAAAAAAAAAAAABgQFBwMCAQj/xABHEAACAQIEBAIGBwQHCAIDAAABAhEAAwQSITEFBhNBIlEHMmFxgZEUIzNScqGxQoKywRUWYnPC0fAkNENjkqKzwxfxg9Lh/8QAGgEAAwEBAQEAAAAAAAAAAAAAAAMEAgUBBv/EADMRAAICAQIDBwEIAgMBAAAAAAABAgMRBCESMUETIjJRYaGxBRQjM1JxkdHwgfFiweFC/9oADAMBAAIRAxEAPwDcaKKKAA0vW+ecN1XtMxtsjm3LAEMwdkMFCcuqn1suhB2IphpT5kx1uxdtIcJ1lPVugICbguZgWyLsxOZmIkaAnWKALIc44WA3WAVioBK3ACWXMACV+7BPkCCYkV4bnXCj/iGApYt07mUAG2NTlnXqIR7DNK13j2HVlb6AoRQHdhJhbU21e1AGdAq+tpIERU/i9/D23W2/DWc9MP4VBAHT1WQNTlsOsf8ALA/aFAF+nNmGLi2LwzM2QCGEmY0JEETADbEkCaMNzTh3bJnKuWKhWVgSRc6emkMC3cGND5GEmxxezYzXVwZNx3Z0LnZstsgJlHjUs8wI0AO40YeXrNu9fLHCiw1k9QQZzXHbE2nJ8IkDK5EH/ikxNADYK+0UUAFFFFABRRRQB8Jr7VHzZaxBtKcNOdS5hSASejdFv1tCBdNswZ29lV9nhXEsxzYtQukABWIgyAT0xmMaFtMwOyxNADZSpxDiWOS7dZLeeyjqqqEJdxktsSsakSbgJ8wABoa8JwriJInFBVyoDBVmB6gLkN0QJKSAY0mNYzVxu8O4kgzC+HADFgrAsxbUhA1qEg6LvGpg+qQDqOacZBjANmCZgPrACwDEicuhMCBrvrVhwjjeIuX+ndwxtqEc9TxZSy3AoAJUAhlOYd/Cd6rcJwviL2Lgu3wGdLOQSEZGGQvLomh0YSJBkaDapOCwePy31e8M4RBaYhcpuZQzTCSVkBZgTmfTagBnmiaURwjiMjNikZQF0gCSt0GSMgklFU7gSWGxmoeE4TxK7bZmxD23Iy5WdQYAvEElLfhOY24IAMBpnSQB7qHxW+UtkqYMivHA7TrZAuTmm5AJkqhuMbak9yEKg+6vPHD9UfeKVc8Vya8jcN5Iq14tc+/+Q/yrsmOvHaT+6P8AKoIu5LTMq53CsVXTVgDlGugkwKobHEeJKbYZc5UBX0tstw5r3iJUqVBU2ZI2g+E6iuLDUJ54rPcslDHKI3/SMR7fkteH4heG8j90f5Ut/wBOcQIkYdFgahhJYi3JAIu6A3BlB10YHtr8fjPEFUxZR+wBHi06W5FwAzmuDYR09d6b28elnujPD/xGMcVufe/IVe4dpUE7kA0vXwDqNPZTBhvUX8I/QVTorHNvfIq6KWNjrRRRXRJwooooAKKKKACiiigDN/SB6SlsXVwtgJceZuM65rdvLDKIMAtIknXLk2J2UsB6XsfaZzeCXUIDIXtm3ImPAVy5gfMg7VEYpbx+Mv4lDmXE3lRYUrq+4zkAkzAq35o45bdVtqzHqKpghVjMNJk6tEmBO1TSslnCLIUx4cs0zlji9riGGs4rpAN4oDAM1p1Yq4DR5ruIkRV7Wd+hDCumBu5pytffKD2Cqikj3kflWiVQt0SyWHgKKKK9MhRVfxrjdvC2xcuzlJy6CTMMe5HZTUcc34SJ+kJ301nw5Z0id3Ue9gN6ALiiqk814Wcv0hJnLAMmTA7e0xPnpvXi3zhhCobrqARbaGlSBcUusqRI8IJ9kGaALmiqm5zXhgqt1lKNcNvMNVDhC5zHsMomdoIOxmp2C4hbvKWtOHAIBI1glVYf9rKfjQAq+ka/cVLHSQXGLkZSuYQcoJgso08yQBSfiuM3EBH0MZwH2llJQNMRb9WU85h0ImSBo3H1BuWpE6Xf8FQeiv3RWJaWVneWPcz9qjV3WhHXjjktGD26gAIicsEeIIYkTpB1jWpK8Qa5buMlgI63Aiq6Fg2YhQTGWB4gSZOUA04Cwv3RX3oL90Vn7DPzXuerXQ8n7C7y9imGMt27lsKwckNbU5CoDj1jsYK6e/2VodzFBdwx9ysf0FL1q0BeswI+sH8FymeK2qpVrhbPVarO8inx3MQtrIt3CRvKMojv4iNKi3+NriLJKo6wV1I8O/Zhoav71hXEMoYaGDqNNtKg8cWLXxX+dT3qXBJt7YHVtcS26i8rVG4thOtZe3MZo3mNGB1j3V3xVlzZuG0R1MrdOYjPByzOm8fzqrw2KxqN4bWZNh1ek7kZrpBYoViR01J1yjUBjXzL0tFk+Ny4Wn5nQc2ljBDs8qEZybwLkgqwBUA5XBJQGDIYLHkPgGKwSFUMczQJIEAmNSB21qst8T4h0ihsqWykC5FsMGyDVh1CvrEgGNY1ArzdxmOymLFpj4okKG0a2QcwuAGQ1wbadMedbnoqZ4crM/svgxGyS6FyDTVhvUX8I/QUs3EAiO/bypnw3qL7h+grr/TlFJqHIn1GdsnSiiiusSBRRRQAUUUUAFFFLPMXEsWl6MOhYZFKDpF0uMTc6me4COnkUWyBpmLRrOgBVc3YNbV1rjKGVwGg/ssNCdttj8aTMXxlC7BbSaoqgkhojSVgeXY+VXfM/GsY/RVsPLZ2IIDqArMwh0IkHwKQfJhMGkXjPFLwuWgLCWiSGuKgbMWBByydtyNANzUcod9nRrn92sm6cpcJ+jYVLe51dvxOSx394Hwq5pOfmXFlpt4ZsjXBlJS5rbFxR2SVzIWaW0EHcwKYeBY65esI920bTmcyEERDEbNrBABE+dVrZHPby8lhRRRXp4ccTg0uZc6hsjBlnswBAPyJ+dU3EeBYWzauXDZ8IDO2VmBAzpcYrDeGGtq/hiCmmu9/UDi/FRYUEgsSYCjSfj2FepNvCPG8CaOL4NWBGEZfEC+ZtUBBuzlDkJ4rStBgES2usw8XiMCykLhb6rAJe2wJZUtAhRmYmCtxRpEyewq6PM19zoVUexZ/Npq2wvErgHjIb4ZT+VNlTKPMWrUznwzg2FxGGtxYy2yWcIWbQkNbbVW1UqSsTlKmIjSrbhnDEsIUTYvcckxJa47Ox0AG7H4RX3A45boOXdTBHkYB/QipJakvbmNTyUnHvtbX4bv/AKqiV34tiVe5aKMGAF4SDIkG1Imq7iPErdhM905V2mCdcrN29in4wO4q2nwHO1H4hMFfRVYnMOHMfXKJOUAmCfFkmDrlzaZtqlYTiNq7pbuo+kwrBjBJAJjYSCPgfKmCcMkW/trP95/67lMtLNv7az/ef+q7TNUl3iL9P4Aqt499l+8P51ZVWcf+y/eH86j1H4Uv0LK/GheLx3qPxHCG/Ze2uU5hGoLLuDqB7vn2O1eOI8LS+EW4fCrq5EA5soYRroNWHntUPD8vXEckYlgrMGZUzpmAa2cpi5EQhEgA+IgkjSvlLI6XiUrXiR08z5JEXD8lOoYlyzHKUbK2kKwJInxTmUazoPbAYrIZVAcywAkxlkxqY7Ut4Nc2W3a4g5aF0HVghDdtyozgCCJAHhPTBYEV2tcExTZi+MuIJuAAO7SGRVDGX0OYM0DQToFrdsNJJ9+W/rsYi5rkhhBpsw/qL7h+lJuDw/TULmLQX1JJMF2ZRLEk5VKrJP7NOVj1V9w/Su19PUUnw8ibUdMnSiiiuoSBRRRQAUUUUAU3Mwv5EOHuLbIdSxP7Sj9kDKZn4Um3sXjBesi5ivAjKzAtlLnJDAlLYkZy0DQADWezLzVxLp3LanbK7fGVA+WvzpQw7da4SfhUl1kk8Iuopi1xMiYjh+NUfbjXPqWzySkKZKHWRPl76oOK8ocRug3QUcgDZhmMBZgMo8ifbNO1qyovKrk5SG2Ma5TEfGK8Hi9gW3RnvgwQJK5Cdtchk06hVcCc3uzyyN7k1VHMUKODxuPS01pb5Vi8oAx0EGJyxEEzAP7InyLnwe5iLjEG41vEFnZEe9cewykKYOmbN4ZImNWjTQLPFMO1s6GKG5jYW0uT47brr7jSI2SXLkNsqjJb8za0mBO8CY2mvVebbyAfMA/OvVWHNCl7m+3K2YMHqgT7wfmNB8qYapOZ1noD/nL+jUyt4kmYmsxFm5wy+l0qpttr3kb6+R8/Op54fimXW7bQf2QWP5gfrV9dwiZi3cx39g7V9JEROlYnr4p4PI6Z8yDyZay2X1JPVaWO58Kb1B4/euX2ZbRZrawCBopYkACRq0kjf37VM4PhXKXLYJVTdcs3fL4YAHYkfkR51fYfDKihVEAf618z7axeu1k99hlXcS8xfxWBFn6PbH7KXdfMzaLH4kk/GoXFLKNabqJ1FUB8u0m2RcXX8SjfTz0q3479ra/Dd/WzUOrqFiGDnah/eZEfC/R3UMuDJAtbC8wGRb/TaA0GJthtQM07ammfl61YFrNhxCtAOrHVcwg5u4JOv/8AKsBaA0AAA2ECAK+qoG2lMSFOR6sH66z+M/8Aiu0y0tYcfX2fxt/4btMtS3eIu03gCq/jVktbhRJzD+dWFcMX6vxqS7et/oVQeJJi3/Rtz7hr43DLhBBQwQQR5g71cO0CaruMcWa1az20Nxg1oZACSVa4itAHfKzEdtNdK4rprls17r+C1Tn0KgcnKFVBacKrFlALaEvn3mYnt2G0VZHAXPuN8qqf683Mub6G5EHZmgmLpETaHh+qgkxBYCDuWPB8RFy2jwVzqrZTIK5gDBkA6T3ArT09XN/K/g8U5+RDGAufcb5UzWR4R7h+lQbbSJqwXYVfpIpZwItk3zPtFFFXCAooooAKKKDQAjekVCWtld0R59uYrH8JpN5L4orMwcwykiPZ2pu52ugtdB7Ko/Kf51knDcMTfkEjX1h7Z/yqKXfcsnSh3YxNRulTetkGfGsj41m97/ez/fH/AMlW6Y18HiFBi4MufV4O11hpqY+pgkbZqW8RxRRiWMNHWY7awLnlO/s3rDjtHH93Ov8AT7Ix7RS8v+h85pxqZG20pATFlkYDzkV2x79VS5bQkgAMDMHzBI+VHBlEEEbinRioo5EpOTSP0phmlFI2yj9BXWqnlTF9TBYdu5toD71GU/mKn43GrattceQqCWIUtAG5hQTA3qo52N8HeqTmXfD/AN8v8LVP4fxezfXNZupcHmrBo94Go+NV/Mra2P70fwtQn8P4PJpx2ZJxmw/12FRak4s6D/XYVFrhXv7w6FfhO3LQ8Fz+9ufqKuKqOWvs3/vbn6ireu8znIpOOfa2vwXf4rFQ6i81cxLZxKq1tmCWiWKsoP1rKECqdW1tGTpEzrBiJa5twxIVxdRixUDLmkZ3TNK9pttPl7taZHUQrXCyW2ic5ZRbTRULEcw4dFtM5uKL1vqJK7rEgfiI2Hzioz824YBz9Z4QYECWyqhI8lIL5dT2JmK19sq9f2F/ZbC2w/29n8bf+G7TNSNheZ8O2IsKpuSbz2/EkLmFu6vrbetp5yDp3p3NwDcilTsU3xIqqg4Rwz1XDFbfGuOK4xatxmcamNPFHvA1A9tcsfxa2LLXQwZEBZiniIABJ0HsB+VT2yTg0h6Tyccdienbd4nKrNHnlUmPypRbn9AjF8ORcAMW5AlltK7jMYkAkjMAfDlPeKubXOOFaZuZRLCXBAJXMW19gXNr2ZY3r5a5gwjuEFwBmKqoIZcxZVYRI8mUdtSBvXMUX+XJQmvMr35zsq6g2LkOwCkFT/xLqFpzRE2pA3IkxXhefrQOuHZRFvdrZabhY7A6gKFMgnVo03qxbjuDBg3hIJEeOZBgwANdfDpudBJ0r7a5iwefKLgMKXzeIrAAY6nvl8UdoMwdK1wP8iNNrzZfo81PXYUstzZhQYN0R4tcr5fCyIRIWCc1xQImdY2plQ6CqtKms5J5nqiiirRYUUUUAFFFReJ4vpWXufcVj8QNPzihnqWTLPSJxEjFXbaakhNvPKAR8Iqq4ThwuEDkeIYoLPsFmT+bVZYxVRWuXNXYEknfXU/M17XCdPC4O24g3etiCPxZVT/sio1JNSZ0muHhWSZjLjdJTYE3f2dtWg5fW0386zG0bpxAzyc1wZvVBU59TWo8OjNZH/MWs5n/AGj/APL/AI6VnCiv7zOv9PjntHn+4JdjAC7jLdp2MNcRSdJAZgDGkd65cR4W1l4GbL2On8qLl7psl6YbMGH7pBH5itD4/wAOAu3LbiFfxofY2sfAyPhTZbLJzI2yUsZI3KXJr4rCI4x+ItkZla2pOVCGOgEjsQf3qkcS9GTpbZ24hfYKJyi29xm9gUXJJO0V09HWJa3i7lhtnTMPKUIE/JvyFaRTYwjKOcCZa2+ueFL2X8GNcv8AouxbsHd/oo7GZvR2hUML8W08qdOY+X5w1jDteuXJvJNy5ldzlIfyg+rGoO/enCKpuY97H96P4WpkK1BPHk/gTq9bbqmu0Eni3CLdh2t28a9pVyzbVLzEdWzbsoCyGGJyqwAEiNAAK9YLgzXsxt4+4zKMhP1oUEIbZ8JuAbgtprrPtpl47y3ZvMXuBiXXIfGwGUhcwAB0kKoPu89a8WuEW1u9YAh8pWZMQY/Z27CuRfZ38Gq47E3knDG3hsjObjK7gud2gjUyT+tX9VHLX2b/AN7c/UV94zx7oXLKdMv1S2ozQiplLE5VYx4t9B5kV22QrkdeI8GW66vIV0DqGyIxh8uYeIGPV7eZqN/VsaeNdII+ptaRMR4dPWb5nzqH/wDIGHykhbpgAmEmJVnWde6Ize4eelebvpDw4DwtwskyuSDmWcySTAYb7xGxO1LdcW8tGssqL9nFFnbKHS0z2wpwkXCmU/ZgjKyQCND4vLxAUxWeXwyq0hdBCtYtSkqBEZdDACmPux2rji+ebFswwaQlt28JKqr5T63chWBjv21rx/8AIGGESLqiJJNvRdVBnWdC6DSfWESK87KHkGWTrHLircRyVORiwAtW18RQpMqs7H8hVk+ERt0U+9QaXxz9YOUKl0liggoFgvcW3BJMSM2b3DSdKt+C8ZTFWhdtzlJIhhDAjzE6dtPbWlFJYQZOeL5es3ABkC6ycoCk+yYkD3V6bhdpLZRbahW0YR6wIIOY7nQnerGuGL2+NJujFQbS6Got5SF5+VcKY+oURJESN1ROx+6iDX7oqL/VzCWXtxktvP1YLQxIj1QWGc+r56gd4q9uWydjVDxbl57twXBdZCAinLHiCP1FGu3iJncHykAjlKSz3myqK8merXJloT4ZLZpYyW8Th9Dm0hgCIiCJGsmvX9S8N+1aGoAgZl0gDs2kgAGN+81RD0feHL1rkZcuyQR1OpET6s/siJq94Hy+2HNyHZuowY5yCRE992Jnv5D2zpyh0z7mt+rRKPK+GKlTZBBzSJbXOVLD1tiUXTbT30x21AAA0AAAFV1pYFWS7VdpHnJLYfaKKKtFBRRRQAVRc4YsLh8ve4QAPYDmb8h+YrrxrmW3hpDq5IXNojER3JYCAB38qS+YuPdcdVIYomidgsy3xOg+FItsSWOpRTU3JSfIj4PghxeIW2ZyCHunsEB0X3tt8z2r7z/dz4vTToIqiO0jOf4gPhTzypw0WsMh3e4Bcc+bMAY9wED4Uj8ctdS/i2jXPHwUBB/DS5Ls60h8Jdpa35I+cIxKt0YI0dST7PbWebXtdxc1+Da164liruHfwMQAZjcT7joR7Kr8RxO49yMioTuYYkz+JjHwis9nnG/L/Z0NNrI0KaaeWT8YOp38KwB7TWwYTDHF8MsXYzXESPawUlGHvOWfeKyjD2ZXbRR8ye9a56LMUXwAU/8ADuXU+GbOP4/yp0UpZicyxuOJIW+E4sWsZYuk6SUJ/suCs/AkH4GtUFZrzbwcW8Q7CBayi4R5FmZXUfKfZNXHBOcpRFJF+F1KT1IUAElNQdxJkams1yUO6wth2iU4jlVHzK3iw/8Ae/4TVthMQLiK4BAYAgMCpg+anUUqek5yuFBUkENII0IOkQap6P8AR/BLGPFJR82l7l/jLBIEEf6FRThWHkfcf86S+cebcRh1s9Nx4gJkTPgQ/qTVBc5xxmJWLV7LcA1tKAGfTU22Mkn+zuO2btzZwqlLOHk7dP0++UFLKS/voaBg+J3bYVbSBs969vME57SgSJIhXe4Y7WTXxuZcUQGHD26gEwwfSbechWyakkZdO8T5VM5CacGhOpkkk7zCzTHXTlzOFjGwjf0tiUzKOGqwmAFtsqqIUEz0/GrM96MuokyI1MvG49gtvNgLbPee6pt5SWKW7sifB3nPLQoJme9WvGsU63EVHKArcY5Qskq1oD1lP3jSfieZMcjuTma0tx0U5EzEKl1gdEYwSq+IqBrpMyDB7gvsHxK9ct3Ltzh6q6WgVUqc7nM+VBmQGFyyQJ1YQNRUTFcWvKFFrh4GWCYs3MpXJaZQo6YZZYkREr0hIHalPO+NgxauglWZZVTEWUcBh0RmOZmBAI285ro/PGLEt0buXxCIUvIdF7WCNm23kaSKMBgvsDirmW6rYBV6aXWRemRnKO3TUEJk1ECAc2kwQQaLXGcWngTAKozN6udUA6otzATvLXPwj41PwmNudW2DcZgzMCCqDTp3G/ZUHdRV/XnI8K3gHEHvW2Z1ykOwA20EGD7VJKE+aGpeL2+NdwK44sabga9zFKuTcGkajzFfmvhvXtKhuC34yZ01PSuqAAwIOrBtv2TEGCKC4MWr5Vxmch1ZgHVelbLjxNm8RGRXWPFJEmDTVxjl61iShuN9mWIyuonMBIJIJg5RtFU7+jbDMSWuOSRBOe1JMuZ0Tf6xtNttJANc+MLIrl7FCcepDt2MSSD9Pt5gbYchj6tosXX459ZH7XurphMDiFyhscSiqghXOZvqwqwW2JYTM+PNrsKkn0aYYkEvcIUzBe2QdIM+CTOs/wD1XRfRvhvNvWVgM1s+quWPU1BWBB2jw5a196+fwe5gWnLr3Dh06zB7uucgggMSSVEaQs5f3aYl2qj4NwJcNbNu2SVLFvEVMTAgQAANBpFXgqjTxcW8iJs+0UUVWLCiiigCj5vxWTDMo3uxbA8y2ke3T8prPsFwrr3LdtQALjKrMvhm3BckodQSgn2Zl8607jHB1xCZXJETBG4kEH2HQneo/DOXEs3M4JJhwBAAGdgTH7qIvuX20mVblLJTXaoQaXMtVUAQBAGw91Z/ds/X4gebv+prQaQsf4MbdB7mfmAf50vU+E1pX3mZ7zRaC3M0TEGPdVLiAHvgACGFsyPwDb5n5Uxc7JDKfORVlzHwoLcwTRp9DsD4rP8A+1eQ8GR0954ItzBC3h586ePREv8AsTnzvOR/02x/Kk3my/FlVHlT56LLOXhyf2nun/uK/wCGvaN9zOq5YOnpE4YbuEZlMFQc34DE/KAfnSdyXhjhcUjE7sbTAHwwzFDqe4cWjHk4rVsRhw6MjahgQfcRFUlnk60GVizNly76TlRVMka6lEbTug9tMlB8WUIhYuHhkX4pK9LF4Lg5YwM3tO5AG3tNO1Z16Z+I2kwyW7klnLMqgTItlCZOwElR8fKad0f6P4F1fiRx+ZfKFP0g45G6EOuiLIkArNu2RmU6qY7GKT0xA0IYT2IImRrofPvVtznfwzlGtB9QwIghQcqhsg+6Wdvj5UssbJ1gnf3b/wCZrmuO59ppLsUxWV+5vfKPHH+iLekXbZJDsNwywGJPfXc+z41Y8Vxj32tLhWaVYM5DhIU+akePUFSOwYmCctVPotxdt8E1m0WDIczZoJBujNOu4nN2jSrA8vX7NwXLJR4M5fsyQdxGqx8RXUfM+N7s852ZRnh+OS/a6jggWro+sdroI6iRmUNOf1SWBjsNBFQ8Xw3iBdyt1RLEoVcqqeG2BKEaqAtwZdfE+b2hi50c57G48F3Ty8VrypR4tcvdP6hofMBrB8LSpOv3ZD+3JHevUNrp4oZyWlzAYwpZC3WSC+fxq5AN+21vMzA9Qi0HU7gk6zNCf0jrPTOwgFQBKvJGkwDkkGSTmjTSllMVjoEj1shI8M2yWBYSDBAUwdO0g1O4PjcS2brrlgJBBMsY8RIkjy22kjWJr012GepcYZOI9ayCbY8d2G8He3cg5Y0gTG8zrrTTwbD436ROIYG2LbKMpUAsehBKgTm8N6TsMwgDWqHlu4Ti7WpP2nf+w1PNy8w2Sf3gKzLmT2Q4JYO9KXpJ4fdu4ZejcNsrcE+IqCpDaabnNlPwNWfE+KXkSRaCwRqWVtztl3M+zWq3i2Ou3MMerZ6YzLBn1t/2DqvxrzB7XB5T9TOjwnFhWAvetr63qt0kEqcsjx9Qxt6piu7YPFm2w6gz9QMpBCwgnSchHloQdj7K54/ms2Lrq1gsqtAImG8FpjJOiw1wTOke41L/APkSCAlg6EhhIUg/WZRppJyA77MDTo15WRtl6g8JNnH6BjRMOCNTpA3csQCyNlOU6EyANMvevVjCYv6wtcUsUVUggKGBBYhcnhMSJObXXQaV3f0mQcvSbN4hqw3BUbbkywJUbAE1yuekZol8OICyw7zLDRjpGgO069612XqJWqfWPuef6OxjMM10QGUgBo0ynNJVBOsdoO4A2rVOXrV9bIGKZWuSdVjVe2yqB8qyzF82FbkJaAXp23zNmgZ2AJaNQqg6+3uO+gYDmpy2S9YZWYZkRAzsRCNDbAMA2vvG2gKZrDwe2SUkmhmopRxPNeIW5lFlGDXBbSc6MSelKncBgLwM7fU3fKatuX+OG/mW4uW5by5gAcviGhDHQzBOnaNTvWBJcUUUUAFFFFABSHzovTxKP2cD5jQ/oPnT5SV6Tx9TaPcO0f8ATP8AIUq6OYj9PLE0Z7ze2f4Amnfm3ByMLptZj5dP/Os64jig6nziNa1Lmx4XDnytt+lup8YraLHh2r/JnXMt2XC9lEn4Vr3JmCNrA4dCIOQMR5F5c/m1Y5duC5eUHZ7iL+6WAP61viinUrCJ9S8s+0UUU8kCkv0qYQNg8xUHIw1IBjNv7tqdKg8Z4aMRZe02zqR7j2oNwlwTUvJp/s8mI+kzMty0EtKE6YOcKDneLYb1ddh3Gp12FKdqc0Mo8wQNO2589qfeacBfFtbN60zNanJcUTmHky77RqJqv4NyZcvssjprIDl9APce0+Rg+U1A65t4wfXabUU1UqTs5dP/ADnuan6OsKq4JCFCltyAATAAExvsaaKjcPwi2ra219VQAKk10G8s+ObzuZ16WrTN0VVspIczJHq3LDbjUerWfJgsQNsS0ncy2rZYJ37mNdxl03NaN6TftLH4bv8AFbrObXH7ZEkOu0AqSTop0j8Q0rn3SkptI+n+nwqeni5+vyc7DXPFdOJJAR0DS5yFsgET60Fd92kV6bA3rg1xBZSBAzMw1Ujc6nffczr2qOv0YDLLeI6NB0klR2yjVPL261MwnF7KoqoWgAKPC075QNtWkbVhzn0yVcFf/wBY/cbPR2lwYxRcuG5PVYSSYBXbX47VrFZV6O8QHxNpwIDW3YA7iVB/nWq1ZS247nz31FJXYjywj5FUnN/+7/vr/OryqLnD/dx+Nf0anojq8aEtbZbSJntXsct5t2Cfv/y1qix64lS5tHR7iEEGSq5ER5QrECGcQdwNNTVbdxeMA0vySYOqjL4Rrrb0GbN2OhHwrri8ZQy+c84SQ2f1OEz1tYiZ1gxpOXbQfIV7HLQXUMH/AH/5aUppiMUIjECJJM6xLknddVymMsjU7iK8/ScU0L1ToEYkEGXW4CRKoDBUGRHkJOtNcZeohTsXl+w64dMpiIjttWjAVj3AsNjA6m9dDLlYFdiWMwRCadt9vLzbMNyjitM98gZWkJfumDmdgqllnLmKHM0sAkazNRWcx1rckm1gdaKW7/CcY2He2btokyAB1UnxSGa8rZgdyQBB2mCTUVOVsT4z12zeEpN52k5WVuoQiyCMgAGoOZp1y0sQN9FcMMHyLnjPlGbLOXNGuWdYmaKAO9FFFABSj6SrZOGUgSRcHyKvP6U3Uv8AOVjPZVf7U/EK3+dLseIsbVvNGL43CdXEoiQvUZVOugzELr861T0j2wti0QYGbp/ArP6JWUYiyVxBjSGn4zpWtekSzns2x3BZgPbA/kT86VtwMpafarHqZjgMP1OIWU8IHUtjw7DxrW/Cvz5y7IxiN36tv59Ra/QgplYm/mgoooppOFFFFAHh7QbcA+8TXxrClSuUZToRGhHurpRQAuYy/dwXig3cN3G72R7z6ye/bv51a4LjVm7l6dxWzhiBOvhy5tNwRmWR7amOs1mPFeVMZYxHXw1lYVsyraaQvmMjwYI0IE7mIpE3KG8VlF+nhVqO7OSjLo+j/X+Sf6TD9bY/Bc/iSkVsDbiOmkeWUR27R7B8hTZz3xHqDD3SjJ9VcLIwKspDDMIMdwffSTZ47aYA5ss9jqdp0yyD89wRvUl2XNtHf+ncMdPGMue/yyWMDbmemkzM5Rv57b16GAtxHTSPLKI+Ue01FbjFsAE5hKsw8J2UkR7DI0Biuv8AS9r74+R9gmY2kgZtpO9JxIt4q/QbeQ7YGLtgAABLkAaAAAbCtQrLPR3iVuYtSswFujUEbZOx171qddGjwHyv1Jp3vHkgqi5w+wH41/Rqvaoub/sB+Nf0aqERVeNGfXOM2Vc22uBWBymQQAen1dWiIyaz8N6ljiGCjx4hDABOqQAYg6z5j5ioWK4DYuMzsks25zMD6oUbHTQCuH9Tlb1Ax1JmXmTlk5gZk5BJ9/mZohw9Sm9WdHhFs+L4eAxzp4ZzQUJEROgE7kD4ihMfhDAtX0kmAsrqSJjSDPwqnfkd/DCwqliF8RXxKVIA/ZHiJgRrr2r7Y5ORGUsCCGDCMw8Q13J85PxPnTHw9SaCsztL4LOxxyyLmTMc2YrGVtwAdNNdDp51ovEeOWcOUF18vUJVdGaSN/VBjcfOs7scEtHMpUkXCM0sxncDc6AZjA7T7qff6q4abbCyqm2QVKypkFSMxB8eqqfFOq1JIZfnbJN4dxNL6B7RzKYgwRuAe/vqVULBcItWnd0WGuZc5knNlmNzvqffNTayThRRRQAUUUUAFVHMqfVA/ddZ+IK/qRVvUHjlnNh7g75SR7xqP0rFizFo3W8TT9TGOK4L/bVT7721H7zgfzrUOcl8Ns/2mHzUn/DSJbt9TieEMbujH9w5v8NaFzgv+zz5Mp/Jh/Op471Mtm8XIynlyzn4jZAH/GUx7EOc/kprdKx/0ZYXqcRZ+1tLjfFiEH5Fq2AU+tbE17zIKKKKYICiiigAooooAK+EV9ooAzr0nAG7aB26byPYWFIuKwltVZzaDEKdhqQFiPkB7qZ/SYuI+lEkShtAWgrAEQxzTmXQkxrr+zGxpSu28RltwRIK5jIDHTv+yNd8pPxrnXficz6r6e19misZ59PVkG/jUIgYcHIIE6rBVm0jUgnY99diKseH2LV0E9FVh2EETqI+BG2mwI8xXpBem4RIkpkDFGAE+MiDpoTofuzJmuJt4oxJA9XYgdiTpJ7kD4Cl8/8AZTunlrP+B29HuHVMWoRQoyXTA8/BWoVi3J5xwxA6Qt5hauetBkhAQJzSZuBASdpMedbSKvo8B839Qeb3heXwFUXOH2C/jH6NV7VFzh9iv4x/C1PRJV40ZlirmKS9cZFLr4cikIVAi3mIGZSzTn0JHv2FczzTjZgqqQY8wASk6ZgTAzHt/KrF+N2VuNbZwrIJbNIUCEPrHTZ1+dTUxuFOj30JnLAZfW8te9U1t+Q3URr5yYvHnLGgr9WskjSJA8LEjN1NtFljESQA0UJzBjmyjRyAeyw3gBGYZvvkiRG3ar0cSwE6XVJjMMpQyJI001IynQV9biWGyF7d0EKFJWJYZoy+FdZMiBHcU1v0Joxpb5+xDX6U5sxmtEq3UKi26q0GBBMkzBEGBHedNAw2IxvTYGzbzjMAz3YzaaMFS2QBrsSNqSU5gsqUJcwUF0EKx8EwDoNNdI3rT8PiVdQymQZg7TqRp7NKikUX7YF/hRxyNa603Ay2xcE216TZIYyo8eokgRqwjamaqnD8zWHdUVyWbNAyuJy3GtNuOzK3wUnbWrask4UUUUAFFFFABXi6sgjzBFe6peZOYLeHTK5GZwcqk9tiT7BXkmkss1FNvCM44XdI4hhGAJHUZR7ZkflJPwp85+xATBsTtIHxho/MCs9/pPLfw9xfCLDoT5BMwQjTvlzfI+RrQOdsYEt2wYIzM5G5ItruPczKflUsX92yyxZuiLfofw0NiSfW+pEdwD1DWl1lPLvMKYTFO7L9XdAFx9ypXMQ2h1Gpn2FT5Tqlu4GAIMgiQfMHan1yzEnui1M9UUUUwSFFFFABRRRQAUUUUAUnNPLv0q3AIFxCShO2u6n2GB7iAe0VmGLwj2nKXFKMP2W0Pw7MPaJFbVXHEYNLgyuiuPJlDD5Gk20qzfqdDSa+em7vNeRjCpXoDUDcnYDUn3AamtUPKeEmfo1r/p0+W1TcJwy1a+ztIn4VC/oKQtL5svl9Y27sPcXOSuXHsk3roysy5VTuqkgkt5EkLp2C66kgNtAFFVxiorCOJbZK2TnLmwql5qtFrShQT4xsJ7N5VdUVozGXC8mV4rlFLjMz2nJaJ1uAaBRIAMAwij4VX3ORRrkVxMaHP2iAddRIBgj9keVbJXytxm48hsrVLnExa1yOyqFKk6LJJuEnKpUEmPJiP/oVLwvJyrmlW8QUEDONFjLBJkEEAyI2rXooitu6Rnjj+UzTB8uor2yEcZPCvieFBBTQEwDlZhP9o094LgFi0SyWlDFi2YjMwJ0OVjqo9g0qwivtKbPJz4uhWYnl2zcTIyErmd4zMPE79RjIM+sT8yKs6KK8FhRRRQAUUUUAFQ8fwq1fAF60lwDbMAY22+QoooAh2OUcIhDJhrYIOYadwNDH+vOpmO4Zavrlu2w48j29x3FFFGD3LIaco4NSCMNaBBkeEGDv399W60UUYPG2+Z9ooooAKKKKACiiigAooooAKKKKACiiigAooooAKKKKACiiigAooooAKKKKACiiigAooooA/9k="/>
          <p:cNvSpPr>
            <a:spLocks noChangeAspect="1" noChangeArrowheads="1"/>
          </p:cNvSpPr>
          <p:nvPr/>
        </p:nvSpPr>
        <p:spPr bwMode="auto">
          <a:xfrm>
            <a:off x="63500" y="-890588"/>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hQSERUUEhIWFBUVGBUYGBUXFxgVFhUYFxcVGBccGBUYHCYeFxwmGxYVIC8gIyoqLCwsFR4xNTAqNSYrLCkBCQoKDgwOGg8PGiwkHyQqLCksLCwsLCwvLSwsKSosLCwsLSkpLCwsLCwsLCksKSwsLCwsLCkpLCwsLCksLCwsLP/AABEIAMMBAwMBIgACEQEDEQH/xAAcAAACAwEBAQEAAAAAAAAAAAAABgQFBwMCAQj/xABHEAACAQIEBAIGBwQHCAIDAAABAhEAAwQSITEFBhNBIlEHMmFxgZEUIzNScqGxQoKywRUWYnPC0fAkNENjkqKzwxfxg9Lh/8QAGgEAAwEBAQEAAAAAAAAAAAAAAAMEAgUBBv/EADMRAAICAQIDBwEIAgMBAAAAAAABAgMRBCESMUETIjJRYaGxBRQjM1JxkdHwgfFiweFC/9oADAMBAAIRAxEAPwDcaKKKAA0vW+ecN1XtMxtsjm3LAEMwdkMFCcuqn1suhB2IphpT5kx1uxdtIcJ1lPVugICbguZgWyLsxOZmIkaAnWKALIc44WA3WAVioBK3ACWXMACV+7BPkCCYkV4bnXCj/iGApYt07mUAG2NTlnXqIR7DNK13j2HVlb6AoRQHdhJhbU21e1AGdAq+tpIERU/i9/D23W2/DWc9MP4VBAHT1WQNTlsOsf8ALA/aFAF+nNmGLi2LwzM2QCGEmY0JEETADbEkCaMNzTh3bJnKuWKhWVgSRc6emkMC3cGND5GEmxxezYzXVwZNx3Z0LnZstsgJlHjUs8wI0AO40YeXrNu9fLHCiw1k9QQZzXHbE2nJ8IkDK5EH/ikxNADYK+0UUAFFFFABRRRQB8Jr7VHzZaxBtKcNOdS5hSASejdFv1tCBdNswZ29lV9nhXEsxzYtQukABWIgyAT0xmMaFtMwOyxNADZSpxDiWOS7dZLeeyjqqqEJdxktsSsakSbgJ8wABoa8JwriJInFBVyoDBVmB6gLkN0QJKSAY0mNYzVxu8O4kgzC+HADFgrAsxbUhA1qEg6LvGpg+qQDqOacZBjANmCZgPrACwDEicuhMCBrvrVhwjjeIuX+ndwxtqEc9TxZSy3AoAJUAhlOYd/Cd6rcJwviL2Lgu3wGdLOQSEZGGQvLomh0YSJBkaDapOCwePy31e8M4RBaYhcpuZQzTCSVkBZgTmfTagBnmiaURwjiMjNikZQF0gCSt0GSMgklFU7gSWGxmoeE4TxK7bZmxD23Iy5WdQYAvEElLfhOY24IAMBpnSQB7qHxW+UtkqYMivHA7TrZAuTmm5AJkqhuMbak9yEKg+6vPHD9UfeKVc8Vya8jcN5Iq14tc+/+Q/yrsmOvHaT+6P8AKoIu5LTMq53CsVXTVgDlGugkwKobHEeJKbYZc5UBX0tstw5r3iJUqVBU2ZI2g+E6iuLDUJ54rPcslDHKI3/SMR7fkteH4heG8j90f5Ut/wBOcQIkYdFgahhJYi3JAIu6A3BlB10YHtr8fjPEFUxZR+wBHi06W5FwAzmuDYR09d6b28elnujPD/xGMcVufe/IVe4dpUE7kA0vXwDqNPZTBhvUX8I/QVTorHNvfIq6KWNjrRRRXRJwooooAKKKKACiiigDN/SB6SlsXVwtgJceZuM65rdvLDKIMAtIknXLk2J2UsB6XsfaZzeCXUIDIXtm3ImPAVy5gfMg7VEYpbx+Mv4lDmXE3lRYUrq+4zkAkzAq35o45bdVtqzHqKpghVjMNJk6tEmBO1TSslnCLIUx4cs0zlji9riGGs4rpAN4oDAM1p1Yq4DR5ruIkRV7Wd+hDCumBu5pytffKD2Cqikj3kflWiVQt0SyWHgKKKK9MhRVfxrjdvC2xcuzlJy6CTMMe5HZTUcc34SJ+kJ301nw5Z0id3Ue9gN6ALiiqk814Wcv0hJnLAMmTA7e0xPnpvXi3zhhCobrqARbaGlSBcUusqRI8IJ9kGaALmiqm5zXhgqt1lKNcNvMNVDhC5zHsMomdoIOxmp2C4hbvKWtOHAIBI1glVYf9rKfjQAq+ka/cVLHSQXGLkZSuYQcoJgso08yQBSfiuM3EBH0MZwH2llJQNMRb9WU85h0ImSBo3H1BuWpE6Xf8FQeiv3RWJaWVneWPcz9qjV3WhHXjjktGD26gAIicsEeIIYkTpB1jWpK8Qa5buMlgI63Aiq6Fg2YhQTGWB4gSZOUA04Cwv3RX3oL90Vn7DPzXuerXQ8n7C7y9imGMt27lsKwckNbU5CoDj1jsYK6e/2VodzFBdwx9ysf0FL1q0BeswI+sH8FymeK2qpVrhbPVarO8inx3MQtrIt3CRvKMojv4iNKi3+NriLJKo6wV1I8O/Zhoav71hXEMoYaGDqNNtKg8cWLXxX+dT3qXBJt7YHVtcS26i8rVG4thOtZe3MZo3mNGB1j3V3xVlzZuG0R1MrdOYjPByzOm8fzqrw2KxqN4bWZNh1ek7kZrpBYoViR01J1yjUBjXzL0tFk+Ny4Wn5nQc2ljBDs8qEZybwLkgqwBUA5XBJQGDIYLHkPgGKwSFUMczQJIEAmNSB21qst8T4h0ihsqWykC5FsMGyDVh1CvrEgGNY1ArzdxmOymLFpj4okKG0a2QcwuAGQ1wbadMedbnoqZ4crM/svgxGyS6FyDTVhvUX8I/QUs3EAiO/bypnw3qL7h+grr/TlFJqHIn1GdsnSiiiusSBRRRQAUUUUAFFFLPMXEsWl6MOhYZFKDpF0uMTc6me4COnkUWyBpmLRrOgBVc3YNbV1rjKGVwGg/ssNCdttj8aTMXxlC7BbSaoqgkhojSVgeXY+VXfM/GsY/RVsPLZ2IIDqArMwh0IkHwKQfJhMGkXjPFLwuWgLCWiSGuKgbMWBByydtyNANzUcod9nRrn92sm6cpcJ+jYVLe51dvxOSx394Hwq5pOfmXFlpt4ZsjXBlJS5rbFxR2SVzIWaW0EHcwKYeBY65esI920bTmcyEERDEbNrBABE+dVrZHPby8lhRRRXp4ccTg0uZc6hsjBlnswBAPyJ+dU3EeBYWzauXDZ8IDO2VmBAzpcYrDeGGtq/hiCmmu9/UDi/FRYUEgsSYCjSfj2FepNvCPG8CaOL4NWBGEZfEC+ZtUBBuzlDkJ4rStBgES2usw8XiMCykLhb6rAJe2wJZUtAhRmYmCtxRpEyewq6PM19zoVUexZ/Npq2wvErgHjIb4ZT+VNlTKPMWrUznwzg2FxGGtxYy2yWcIWbQkNbbVW1UqSsTlKmIjSrbhnDEsIUTYvcckxJa47Ox0AG7H4RX3A45boOXdTBHkYB/QipJakvbmNTyUnHvtbX4bv/AKqiV34tiVe5aKMGAF4SDIkG1Imq7iPErdhM905V2mCdcrN29in4wO4q2nwHO1H4hMFfRVYnMOHMfXKJOUAmCfFkmDrlzaZtqlYTiNq7pbuo+kwrBjBJAJjYSCPgfKmCcMkW/trP95/67lMtLNv7az/ef+q7TNUl3iL9P4Aqt499l+8P51ZVWcf+y/eH86j1H4Uv0LK/GheLx3qPxHCG/Ze2uU5hGoLLuDqB7vn2O1eOI8LS+EW4fCrq5EA5soYRroNWHntUPD8vXEckYlgrMGZUzpmAa2cpi5EQhEgA+IgkjSvlLI6XiUrXiR08z5JEXD8lOoYlyzHKUbK2kKwJInxTmUazoPbAYrIZVAcywAkxlkxqY7Ut4Nc2W3a4g5aF0HVghDdtyozgCCJAHhPTBYEV2tcExTZi+MuIJuAAO7SGRVDGX0OYM0DQToFrdsNJJ9+W/rsYi5rkhhBpsw/qL7h+lJuDw/TULmLQX1JJMF2ZRLEk5VKrJP7NOVj1V9w/Su19PUUnw8ibUdMnSiiiuoSBRRRQAUUUUAU3Mwv5EOHuLbIdSxP7Sj9kDKZn4Um3sXjBesi5ivAjKzAtlLnJDAlLYkZy0DQADWezLzVxLp3LanbK7fGVA+WvzpQw7da4SfhUl1kk8Iuopi1xMiYjh+NUfbjXPqWzySkKZKHWRPl76oOK8ocRug3QUcgDZhmMBZgMo8ifbNO1qyovKrk5SG2Ma5TEfGK8Hi9gW3RnvgwQJK5Cdtchk06hVcCc3uzyyN7k1VHMUKODxuPS01pb5Vi8oAx0EGJyxEEzAP7InyLnwe5iLjEG41vEFnZEe9cewykKYOmbN4ZImNWjTQLPFMO1s6GKG5jYW0uT47brr7jSI2SXLkNsqjJb8za0mBO8CY2mvVebbyAfMA/OvVWHNCl7m+3K2YMHqgT7wfmNB8qYapOZ1noD/nL+jUyt4kmYmsxFm5wy+l0qpttr3kb6+R8/Op54fimXW7bQf2QWP5gfrV9dwiZi3cx39g7V9JEROlYnr4p4PI6Z8yDyZay2X1JPVaWO58Kb1B4/euX2ZbRZrawCBopYkACRq0kjf37VM4PhXKXLYJVTdcs3fL4YAHYkfkR51fYfDKihVEAf618z7axeu1k99hlXcS8xfxWBFn6PbH7KXdfMzaLH4kk/GoXFLKNabqJ1FUB8u0m2RcXX8SjfTz0q3479ra/Dd/WzUOrqFiGDnah/eZEfC/R3UMuDJAtbC8wGRb/TaA0GJthtQM07ammfl61YFrNhxCtAOrHVcwg5u4JOv/8AKsBaA0AAA2ECAK+qoG2lMSFOR6sH66z+M/8Aiu0y0tYcfX2fxt/4btMtS3eIu03gCq/jVktbhRJzD+dWFcMX6vxqS7et/oVQeJJi3/Rtz7hr43DLhBBQwQQR5g71cO0CaruMcWa1az20Nxg1oZACSVa4itAHfKzEdtNdK4rprls17r+C1Tn0KgcnKFVBacKrFlALaEvn3mYnt2G0VZHAXPuN8qqf683Mub6G5EHZmgmLpETaHh+qgkxBYCDuWPB8RFy2jwVzqrZTIK5gDBkA6T3ArT09XN/K/g8U5+RDGAufcb5UzWR4R7h+lQbbSJqwXYVfpIpZwItk3zPtFFFXCAooooAKKKDQAjekVCWtld0R59uYrH8JpN5L4orMwcwykiPZ2pu52ugtdB7Ko/Kf51knDcMTfkEjX1h7Z/yqKXfcsnSh3YxNRulTetkGfGsj41m97/ez/fH/AMlW6Y18HiFBi4MufV4O11hpqY+pgkbZqW8RxRRiWMNHWY7awLnlO/s3rDjtHH93Ov8AT7Ix7RS8v+h85pxqZG20pATFlkYDzkV2x79VS5bQkgAMDMHzBI+VHBlEEEbinRioo5EpOTSP0phmlFI2yj9BXWqnlTF9TBYdu5toD71GU/mKn43GrattceQqCWIUtAG5hQTA3qo52N8HeqTmXfD/AN8v8LVP4fxezfXNZupcHmrBo94Go+NV/Mra2P70fwtQn8P4PJpx2ZJxmw/12FRak4s6D/XYVFrhXv7w6FfhO3LQ8Fz+9ufqKuKqOWvs3/vbn6ireu8znIpOOfa2vwXf4rFQ6i81cxLZxKq1tmCWiWKsoP1rKECqdW1tGTpEzrBiJa5twxIVxdRixUDLmkZ3TNK9pttPl7taZHUQrXCyW2ic5ZRbTRULEcw4dFtM5uKL1vqJK7rEgfiI2Hzioz824YBz9Z4QYECWyqhI8lIL5dT2JmK19sq9f2F/ZbC2w/29n8bf+G7TNSNheZ8O2IsKpuSbz2/EkLmFu6vrbetp5yDp3p3NwDcilTsU3xIqqg4Rwz1XDFbfGuOK4xatxmcamNPFHvA1A9tcsfxa2LLXQwZEBZiniIABJ0HsB+VT2yTg0h6Tyccdienbd4nKrNHnlUmPypRbn9AjF8ORcAMW5AlltK7jMYkAkjMAfDlPeKubXOOFaZuZRLCXBAJXMW19gXNr2ZY3r5a5gwjuEFwBmKqoIZcxZVYRI8mUdtSBvXMUX+XJQmvMr35zsq6g2LkOwCkFT/xLqFpzRE2pA3IkxXhefrQOuHZRFvdrZabhY7A6gKFMgnVo03qxbjuDBg3hIJEeOZBgwANdfDpudBJ0r7a5iwefKLgMKXzeIrAAY6nvl8UdoMwdK1wP8iNNrzZfo81PXYUstzZhQYN0R4tcr5fCyIRIWCc1xQImdY2plQ6CqtKms5J5nqiiirRYUUUUAFFFReJ4vpWXufcVj8QNPzihnqWTLPSJxEjFXbaakhNvPKAR8Iqq4ThwuEDkeIYoLPsFmT+bVZYxVRWuXNXYEknfXU/M17XCdPC4O24g3etiCPxZVT/sio1JNSZ0muHhWSZjLjdJTYE3f2dtWg5fW0386zG0bpxAzyc1wZvVBU59TWo8OjNZH/MWs5n/AGj/APL/AI6VnCiv7zOv9PjntHn+4JdjAC7jLdp2MNcRSdJAZgDGkd65cR4W1l4GbL2On8qLl7psl6YbMGH7pBH5itD4/wAOAu3LbiFfxofY2sfAyPhTZbLJzI2yUsZI3KXJr4rCI4x+ItkZla2pOVCGOgEjsQf3qkcS9GTpbZ24hfYKJyi29xm9gUXJJO0V09HWJa3i7lhtnTMPKUIE/JvyFaRTYwjKOcCZa2+ueFL2X8GNcv8AouxbsHd/oo7GZvR2hUML8W08qdOY+X5w1jDteuXJvJNy5ldzlIfyg+rGoO/enCKpuY97H96P4WpkK1BPHk/gTq9bbqmu0Eni3CLdh2t28a9pVyzbVLzEdWzbsoCyGGJyqwAEiNAAK9YLgzXsxt4+4zKMhP1oUEIbZ8JuAbgtprrPtpl47y3ZvMXuBiXXIfGwGUhcwAB0kKoPu89a8WuEW1u9YAh8pWZMQY/Z27CuRfZ38Gq47E3knDG3hsjObjK7gud2gjUyT+tX9VHLX2b/AN7c/UV94zx7oXLKdMv1S2ozQiplLE5VYx4t9B5kV22QrkdeI8GW66vIV0DqGyIxh8uYeIGPV7eZqN/VsaeNdII+ptaRMR4dPWb5nzqH/wDIGHykhbpgAmEmJVnWde6Ize4eelebvpDw4DwtwskyuSDmWcySTAYb7xGxO1LdcW8tGssqL9nFFnbKHS0z2wpwkXCmU/ZgjKyQCND4vLxAUxWeXwyq0hdBCtYtSkqBEZdDACmPux2rji+ebFswwaQlt28JKqr5T63chWBjv21rx/8AIGGESLqiJJNvRdVBnWdC6DSfWESK87KHkGWTrHLircRyVORiwAtW18RQpMqs7H8hVk+ERt0U+9QaXxz9YOUKl0liggoFgvcW3BJMSM2b3DSdKt+C8ZTFWhdtzlJIhhDAjzE6dtPbWlFJYQZOeL5es3ABkC6ycoCk+yYkD3V6bhdpLZRbahW0YR6wIIOY7nQnerGuGL2+NJujFQbS6Got5SF5+VcKY+oURJESN1ROx+6iDX7oqL/VzCWXtxktvP1YLQxIj1QWGc+r56gd4q9uWydjVDxbl57twXBdZCAinLHiCP1FGu3iJncHykAjlKSz3myqK8merXJloT4ZLZpYyW8Th9Dm0hgCIiCJGsmvX9S8N+1aGoAgZl0gDs2kgAGN+81RD0feHL1rkZcuyQR1OpET6s/siJq94Hy+2HNyHZuowY5yCRE992Jnv5D2zpyh0z7mt+rRKPK+GKlTZBBzSJbXOVLD1tiUXTbT30x21AAA0AAAFV1pYFWS7VdpHnJLYfaKKKtFBRRRQAVRc4YsLh8ve4QAPYDmb8h+YrrxrmW3hpDq5IXNojER3JYCAB38qS+YuPdcdVIYomidgsy3xOg+FItsSWOpRTU3JSfIj4PghxeIW2ZyCHunsEB0X3tt8z2r7z/dz4vTToIqiO0jOf4gPhTzypw0WsMh3e4Bcc+bMAY9wED4Uj8ctdS/i2jXPHwUBB/DS5Ls60h8Jdpa35I+cIxKt0YI0dST7PbWebXtdxc1+Da164liruHfwMQAZjcT7joR7Kr8RxO49yMioTuYYkz+JjHwis9nnG/L/Z0NNrI0KaaeWT8YOp38KwB7TWwYTDHF8MsXYzXESPawUlGHvOWfeKyjD2ZXbRR8ye9a56LMUXwAU/8ADuXU+GbOP4/yp0UpZicyxuOJIW+E4sWsZYuk6SUJ/suCs/AkH4GtUFZrzbwcW8Q7CBayi4R5FmZXUfKfZNXHBOcpRFJF+F1KT1IUAElNQdxJkams1yUO6wth2iU4jlVHzK3iw/8Ae/4TVthMQLiK4BAYAgMCpg+anUUqek5yuFBUkENII0IOkQap6P8AR/BLGPFJR82l7l/jLBIEEf6FRThWHkfcf86S+cebcRh1s9Nx4gJkTPgQ/qTVBc5xxmJWLV7LcA1tKAGfTU22Mkn+zuO2btzZwqlLOHk7dP0++UFLKS/voaBg+J3bYVbSBs969vME57SgSJIhXe4Y7WTXxuZcUQGHD26gEwwfSbechWyakkZdO8T5VM5CacGhOpkkk7zCzTHXTlzOFjGwjf0tiUzKOGqwmAFtsqqIUEz0/GrM96MuokyI1MvG49gtvNgLbPee6pt5SWKW7sifB3nPLQoJme9WvGsU63EVHKArcY5Qskq1oD1lP3jSfieZMcjuTma0tx0U5EzEKl1gdEYwSq+IqBrpMyDB7gvsHxK9ct3Ltzh6q6WgVUqc7nM+VBmQGFyyQJ1YQNRUTFcWvKFFrh4GWCYs3MpXJaZQo6YZZYkREr0hIHalPO+NgxauglWZZVTEWUcBh0RmOZmBAI285ro/PGLEt0buXxCIUvIdF7WCNm23kaSKMBgvsDirmW6rYBV6aXWRemRnKO3TUEJk1ECAc2kwQQaLXGcWngTAKozN6udUA6otzATvLXPwj41PwmNudW2DcZgzMCCqDTp3G/ZUHdRV/XnI8K3gHEHvW2Z1ykOwA20EGD7VJKE+aGpeL2+NdwK44sabga9zFKuTcGkajzFfmvhvXtKhuC34yZ01PSuqAAwIOrBtv2TEGCKC4MWr5Vxmch1ZgHVelbLjxNm8RGRXWPFJEmDTVxjl61iShuN9mWIyuonMBIJIJg5RtFU7+jbDMSWuOSRBOe1JMuZ0Tf6xtNttJANc+MLIrl7FCcepDt2MSSD9Pt5gbYchj6tosXX459ZH7XurphMDiFyhscSiqghXOZvqwqwW2JYTM+PNrsKkn0aYYkEvcIUzBe2QdIM+CTOs/wD1XRfRvhvNvWVgM1s+quWPU1BWBB2jw5a196+fwe5gWnLr3Dh06zB7uucgggMSSVEaQs5f3aYl2qj4NwJcNbNu2SVLFvEVMTAgQAANBpFXgqjTxcW8iJs+0UUVWLCiiigCj5vxWTDMo3uxbA8y2ke3T8prPsFwrr3LdtQALjKrMvhm3BckodQSgn2Zl8607jHB1xCZXJETBG4kEH2HQneo/DOXEs3M4JJhwBAAGdgTH7qIvuX20mVblLJTXaoQaXMtVUAQBAGw91Z/ds/X4gebv+prQaQsf4MbdB7mfmAf50vU+E1pX3mZ7zRaC3M0TEGPdVLiAHvgACGFsyPwDb5n5Uxc7JDKfORVlzHwoLcwTRp9DsD4rP8A+1eQ8GR0954ItzBC3h586ePREv8AsTnzvOR/02x/Kk3my/FlVHlT56LLOXhyf2nun/uK/wCGvaN9zOq5YOnpE4YbuEZlMFQc34DE/KAfnSdyXhjhcUjE7sbTAHwwzFDqe4cWjHk4rVsRhw6MjahgQfcRFUlnk60GVizNly76TlRVMka6lEbTug9tMlB8WUIhYuHhkX4pK9LF4Lg5YwM3tO5AG3tNO1Z16Z+I2kwyW7klnLMqgTItlCZOwElR8fKad0f6P4F1fiRx+ZfKFP0g45G6EOuiLIkArNu2RmU6qY7GKT0xA0IYT2IImRrofPvVtznfwzlGtB9QwIghQcqhsg+6Wdvj5UssbJ1gnf3b/wCZrmuO59ppLsUxWV+5vfKPHH+iLekXbZJDsNwywGJPfXc+z41Y8Vxj32tLhWaVYM5DhIU+akePUFSOwYmCctVPotxdt8E1m0WDIczZoJBujNOu4nN2jSrA8vX7NwXLJR4M5fsyQdxGqx8RXUfM+N7s852ZRnh+OS/a6jggWro+sdroI6iRmUNOf1SWBjsNBFQ8Xw3iBdyt1RLEoVcqqeG2BKEaqAtwZdfE+b2hi50c57G48F3Ty8VrypR4tcvdP6hofMBrB8LSpOv3ZD+3JHevUNrp4oZyWlzAYwpZC3WSC+fxq5AN+21vMzA9Qi0HU7gk6zNCf0jrPTOwgFQBKvJGkwDkkGSTmjTSllMVjoEj1shI8M2yWBYSDBAUwdO0g1O4PjcS2brrlgJBBMsY8RIkjy22kjWJr012GepcYZOI9ayCbY8d2G8He3cg5Y0gTG8zrrTTwbD436ROIYG2LbKMpUAsehBKgTm8N6TsMwgDWqHlu4Ti7WpP2nf+w1PNy8w2Sf3gKzLmT2Q4JYO9KXpJ4fdu4ZejcNsrcE+IqCpDaabnNlPwNWfE+KXkSRaCwRqWVtztl3M+zWq3i2Ou3MMerZ6YzLBn1t/2DqvxrzB7XB5T9TOjwnFhWAvetr63qt0kEqcsjx9Qxt6piu7YPFm2w6gz9QMpBCwgnSchHloQdj7K54/ms2Lrq1gsqtAImG8FpjJOiw1wTOke41L/APkSCAlg6EhhIUg/WZRppJyA77MDTo15WRtl6g8JNnH6BjRMOCNTpA3csQCyNlOU6EyANMvevVjCYv6wtcUsUVUggKGBBYhcnhMSJObXXQaV3f0mQcvSbN4hqw3BUbbkywJUbAE1yuekZol8OICyw7zLDRjpGgO069612XqJWqfWPuef6OxjMM10QGUgBo0ynNJVBOsdoO4A2rVOXrV9bIGKZWuSdVjVe2yqB8qyzF82FbkJaAXp23zNmgZ2AJaNQqg6+3uO+gYDmpy2S9YZWYZkRAzsRCNDbAMA2vvG2gKZrDwe2SUkmhmopRxPNeIW5lFlGDXBbSc6MSelKncBgLwM7fU3fKatuX+OG/mW4uW5by5gAcviGhDHQzBOnaNTvWBJcUUUUAFFFFABSHzovTxKP2cD5jQ/oPnT5SV6Tx9TaPcO0f8ATP8AIUq6OYj9PLE0Z7ze2f4Amnfm3ByMLptZj5dP/Os64jig6nziNa1Lmx4XDnytt+lup8YraLHh2r/JnXMt2XC9lEn4Vr3JmCNrA4dCIOQMR5F5c/m1Y5duC5eUHZ7iL+6WAP61viinUrCJ9S8s+0UUU8kCkv0qYQNg8xUHIw1IBjNv7tqdKg8Z4aMRZe02zqR7j2oNwlwTUvJp/s8mI+kzMty0EtKE6YOcKDneLYb1ddh3Gp12FKdqc0Mo8wQNO2589qfeacBfFtbN60zNanJcUTmHky77RqJqv4NyZcvssjprIDl9APce0+Rg+U1A65t4wfXabUU1UqTs5dP/ADnuan6OsKq4JCFCltyAATAAExvsaaKjcPwi2ra219VQAKk10G8s+ObzuZ16WrTN0VVspIczJHq3LDbjUerWfJgsQNsS0ncy2rZYJ37mNdxl03NaN6TftLH4bv8AFbrObXH7ZEkOu0AqSTop0j8Q0rn3SkptI+n+nwqeni5+vyc7DXPFdOJJAR0DS5yFsgET60Fd92kV6bA3rg1xBZSBAzMw1Ujc6nffczr2qOv0YDLLeI6NB0klR2yjVPL261MwnF7KoqoWgAKPC075QNtWkbVhzn0yVcFf/wBY/cbPR2lwYxRcuG5PVYSSYBXbX47VrFZV6O8QHxNpwIDW3YA7iVB/nWq1ZS247nz31FJXYjywj5FUnN/+7/vr/OryqLnD/dx+Nf0anojq8aEtbZbSJntXsct5t2Cfv/y1qix64lS5tHR7iEEGSq5ER5QrECGcQdwNNTVbdxeMA0vySYOqjL4Rrrb0GbN2OhHwrri8ZQy+c84SQ2f1OEz1tYiZ1gxpOXbQfIV7HLQXUMH/AH/5aUppiMUIjECJJM6xLknddVymMsjU7iK8/ScU0L1ToEYkEGXW4CRKoDBUGRHkJOtNcZeohTsXl+w64dMpiIjttWjAVj3AsNjA6m9dDLlYFdiWMwRCadt9vLzbMNyjitM98gZWkJfumDmdgqllnLmKHM0sAkazNRWcx1rckm1gdaKW7/CcY2He2btokyAB1UnxSGa8rZgdyQBB2mCTUVOVsT4z12zeEpN52k5WVuoQiyCMgAGoOZp1y0sQN9FcMMHyLnjPlGbLOXNGuWdYmaKAO9FFFABSj6SrZOGUgSRcHyKvP6U3Uv8AOVjPZVf7U/EK3+dLseIsbVvNGL43CdXEoiQvUZVOugzELr861T0j2wti0QYGbp/ArP6JWUYiyVxBjSGn4zpWtekSzns2x3BZgPbA/kT86VtwMpafarHqZjgMP1OIWU8IHUtjw7DxrW/Cvz5y7IxiN36tv59Ra/QgplYm/mgoooppOFFFFAHh7QbcA+8TXxrClSuUZToRGhHurpRQAuYy/dwXig3cN3G72R7z6ye/bv51a4LjVm7l6dxWzhiBOvhy5tNwRmWR7amOs1mPFeVMZYxHXw1lYVsyraaQvmMjwYI0IE7mIpE3KG8VlF+nhVqO7OSjLo+j/X+Sf6TD9bY/Bc/iSkVsDbiOmkeWUR27R7B8hTZz3xHqDD3SjJ9VcLIwKspDDMIMdwffSTZ47aYA5ss9jqdp0yyD89wRvUl2XNtHf+ncMdPGMue/yyWMDbmemkzM5Rv57b16GAtxHTSPLKI+Ue01FbjFsAE5hKsw8J2UkR7DI0Biuv8AS9r74+R9gmY2kgZtpO9JxIt4q/QbeQ7YGLtgAABLkAaAAAbCtQrLPR3iVuYtSswFujUEbZOx171qddGjwHyv1Jp3vHkgqi5w+wH41/Rqvaoub/sB+Nf0aqERVeNGfXOM2Vc22uBWBymQQAen1dWiIyaz8N6ljiGCjx4hDABOqQAYg6z5j5ioWK4DYuMzsks25zMD6oUbHTQCuH9Tlb1Ax1JmXmTlk5gZk5BJ9/mZohw9Sm9WdHhFs+L4eAxzp4ZzQUJEROgE7kD4ihMfhDAtX0kmAsrqSJjSDPwqnfkd/DCwqliF8RXxKVIA/ZHiJgRrr2r7Y5ORGUsCCGDCMw8Q13J85PxPnTHw9SaCsztL4LOxxyyLmTMc2YrGVtwAdNNdDp51ovEeOWcOUF18vUJVdGaSN/VBjcfOs7scEtHMpUkXCM0sxncDc6AZjA7T7qff6q4abbCyqm2QVKypkFSMxB8eqqfFOq1JIZfnbJN4dxNL6B7RzKYgwRuAe/vqVULBcItWnd0WGuZc5knNlmNzvqffNTayThRRRQAUUUUAFVHMqfVA/ddZ+IK/qRVvUHjlnNh7g75SR7xqP0rFizFo3W8TT9TGOK4L/bVT7721H7zgfzrUOcl8Ns/2mHzUn/DSJbt9TieEMbujH9w5v8NaFzgv+zz5Mp/Jh/Op471Mtm8XIynlyzn4jZAH/GUx7EOc/kprdKx/0ZYXqcRZ+1tLjfFiEH5Fq2AU+tbE17zIKKKKYICiiigAooooAK+EV9ooAzr0nAG7aB26byPYWFIuKwltVZzaDEKdhqQFiPkB7qZ/SYuI+lEkShtAWgrAEQxzTmXQkxrr+zGxpSu28RltwRIK5jIDHTv+yNd8pPxrnXficz6r6e19misZ59PVkG/jUIgYcHIIE6rBVm0jUgnY99diKseH2LV0E9FVh2EETqI+BG2mwI8xXpBem4RIkpkDFGAE+MiDpoTofuzJmuJt4oxJA9XYgdiTpJ7kD4Cl8/8AZTunlrP+B29HuHVMWoRQoyXTA8/BWoVi3J5xwxA6Qt5hauetBkhAQJzSZuBASdpMedbSKvo8B839Qeb3heXwFUXOH2C/jH6NV7VFzh9iv4x/C1PRJV40ZlirmKS9cZFLr4cikIVAi3mIGZSzTn0JHv2FczzTjZgqqQY8wASk6ZgTAzHt/KrF+N2VuNbZwrIJbNIUCEPrHTZ1+dTUxuFOj30JnLAZfW8te9U1t+Q3URr5yYvHnLGgr9WskjSJA8LEjN1NtFljESQA0UJzBjmyjRyAeyw3gBGYZvvkiRG3ar0cSwE6XVJjMMpQyJI001IynQV9biWGyF7d0EKFJWJYZoy+FdZMiBHcU1v0Joxpb5+xDX6U5sxmtEq3UKi26q0GBBMkzBEGBHedNAw2IxvTYGzbzjMAz3YzaaMFS2QBrsSNqSU5gsqUJcwUF0EKx8EwDoNNdI3rT8PiVdQymQZg7TqRp7NKikUX7YF/hRxyNa603Ay2xcE216TZIYyo8eokgRqwjamaqnD8zWHdUVyWbNAyuJy3GtNuOzK3wUnbWrask4UUUUAFFFFABXi6sgjzBFe6peZOYLeHTK5GZwcqk9tiT7BXkmkss1FNvCM44XdI4hhGAJHUZR7ZkflJPwp85+xATBsTtIHxho/MCs9/pPLfw9xfCLDoT5BMwQjTvlzfI+RrQOdsYEt2wYIzM5G5ItruPczKflUsX92yyxZuiLfofw0NiSfW+pEdwD1DWl1lPLvMKYTFO7L9XdAFx9ypXMQ2h1Gpn2FT5Tqlu4GAIMgiQfMHan1yzEnui1M9UUUUwSFFFFABRRRQAUUUUAUnNPLv0q3AIFxCShO2u6n2GB7iAe0VmGLwj2nKXFKMP2W0Pw7MPaJFbVXHEYNLgyuiuPJlDD5Gk20qzfqdDSa+em7vNeRjCpXoDUDcnYDUn3AamtUPKeEmfo1r/p0+W1TcJwy1a+ztIn4VC/oKQtL5svl9Y27sPcXOSuXHsk3roysy5VTuqkgkt5EkLp2C66kgNtAFFVxiorCOJbZK2TnLmwql5qtFrShQT4xsJ7N5VdUVozGXC8mV4rlFLjMz2nJaJ1uAaBRIAMAwij4VX3ORRrkVxMaHP2iAddRIBgj9keVbJXytxm48hsrVLnExa1yOyqFKk6LJJuEnKpUEmPJiP/oVLwvJyrmlW8QUEDONFjLBJkEEAyI2rXooitu6Rnjj+UzTB8uor2yEcZPCvieFBBTQEwDlZhP9o094LgFi0SyWlDFi2YjMwJ0OVjqo9g0qwivtKbPJz4uhWYnl2zcTIyErmd4zMPE79RjIM+sT8yKs6KK8FhRRRQAUUUUAFQ8fwq1fAF60lwDbMAY22+QoooAh2OUcIhDJhrYIOYadwNDH+vOpmO4Zavrlu2w48j29x3FFFGD3LIaco4NSCMNaBBkeEGDv399W60UUYPG2+Z9ooooAKKKKACiiigAooooAKKKKACiiigAooooAKKKKACiiigAooooAKKKKACiiigAooooA/9k="/>
          <p:cNvSpPr>
            <a:spLocks noChangeAspect="1" noChangeArrowheads="1"/>
          </p:cNvSpPr>
          <p:nvPr/>
        </p:nvSpPr>
        <p:spPr bwMode="auto">
          <a:xfrm>
            <a:off x="63500" y="-890588"/>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3" name="Picture 5"/>
          <p:cNvPicPr>
            <a:picLocks noChangeAspect="1" noChangeArrowheads="1"/>
          </p:cNvPicPr>
          <p:nvPr/>
        </p:nvPicPr>
        <p:blipFill>
          <a:blip r:embed="rId3" cstate="print"/>
          <a:srcRect l="71094" t="44792" r="3125" b="28125"/>
          <a:stretch>
            <a:fillRect/>
          </a:stretch>
        </p:blipFill>
        <p:spPr bwMode="auto">
          <a:xfrm>
            <a:off x="4572000" y="2057400"/>
            <a:ext cx="4545624"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286000" y="1828800"/>
            <a:ext cx="4267200" cy="2308324"/>
          </a:xfrm>
          <a:prstGeom prst="rect">
            <a:avLst/>
          </a:prstGeom>
          <a:solidFill>
            <a:srgbClr val="FFFF00"/>
          </a:solidFill>
          <a:ln w="76200">
            <a:solidFill>
              <a:schemeClr val="tx1"/>
            </a:solidFill>
            <a:miter lim="800000"/>
            <a:headEnd/>
            <a:tailEnd/>
          </a:ln>
        </p:spPr>
        <p:txBody>
          <a:bodyPr wrap="square">
            <a:spAutoFit/>
          </a:bodyPr>
          <a:lstStyle/>
          <a:p>
            <a:pPr algn="ctr"/>
            <a:r>
              <a:rPr lang="en-US" b="1" u="sng" dirty="0" smtClean="0"/>
              <a:t>Water Activity</a:t>
            </a:r>
            <a:endParaRPr lang="en-US" b="1" u="sng" dirty="0"/>
          </a:p>
          <a:p>
            <a:pPr algn="ctr"/>
            <a:r>
              <a:rPr lang="en-US" b="1" dirty="0" smtClean="0"/>
              <a:t>Parts 4D:  </a:t>
            </a:r>
          </a:p>
          <a:p>
            <a:pPr algn="ctr"/>
            <a:r>
              <a:rPr lang="en-US" b="1" dirty="0" smtClean="0"/>
              <a:t>Properties of Water</a:t>
            </a:r>
          </a:p>
          <a:p>
            <a:pPr algn="ctr"/>
            <a:r>
              <a:rPr lang="en-US" b="1" dirty="0" smtClean="0"/>
              <a:t>Versatility as a Solvent</a:t>
            </a:r>
          </a:p>
          <a:p>
            <a:pPr algn="ctr"/>
            <a:r>
              <a:rPr lang="en-US" b="1" dirty="0" smtClean="0"/>
              <a:t>-</a:t>
            </a:r>
            <a:r>
              <a:rPr lang="en-US" b="1" dirty="0"/>
              <a:t>Water </a:t>
            </a:r>
            <a:r>
              <a:rPr lang="en-US" b="1" dirty="0" smtClean="0"/>
              <a:t>Kit &amp; </a:t>
            </a:r>
            <a:r>
              <a:rPr lang="en-US" b="1" dirty="0" err="1" smtClean="0"/>
              <a:t>NaCl</a:t>
            </a:r>
            <a:r>
              <a:rPr lang="en-US" b="1" dirty="0" smtClean="0"/>
              <a:t> Lattice Kit</a:t>
            </a:r>
            <a:endParaRPr lang="en-US" b="1" dirty="0"/>
          </a:p>
          <a:p>
            <a:pPr algn="ctr"/>
            <a:endParaRPr lang="en-US" b="1" dirty="0"/>
          </a:p>
          <a:p>
            <a:pPr algn="ctr"/>
            <a:r>
              <a:rPr lang="en-US" b="1" dirty="0" smtClean="0"/>
              <a:t>Perform activity</a:t>
            </a:r>
            <a:endParaRPr lang="en-US" b="1" dirty="0"/>
          </a:p>
          <a:p>
            <a:pPr algn="ctr"/>
            <a:r>
              <a:rPr lang="en-US" b="1" dirty="0" smtClean="0"/>
              <a:t> on </a:t>
            </a:r>
            <a:r>
              <a:rPr lang="en-US" b="1" dirty="0"/>
              <a:t>Page </a:t>
            </a:r>
            <a:r>
              <a:rPr lang="en-US" b="1" dirty="0" smtClean="0"/>
              <a:t>20 </a:t>
            </a:r>
            <a:r>
              <a:rPr lang="en-US" b="1" dirty="0"/>
              <a:t>(Student Version) </a:t>
            </a:r>
          </a:p>
        </p:txBody>
      </p:sp>
    </p:spTree>
    <p:extLst>
      <p:ext uri="{BB962C8B-B14F-4D97-AF65-F5344CB8AC3E}">
        <p14:creationId xmlns:p14="http://schemas.microsoft.com/office/powerpoint/2010/main" val="2531262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066800"/>
            <a:ext cx="6324600" cy="3416320"/>
          </a:xfrm>
          <a:prstGeom prst="rect">
            <a:avLst/>
          </a:prstGeom>
        </p:spPr>
        <p:txBody>
          <a:bodyPr wrap="square">
            <a:spAutoFit/>
          </a:bodyPr>
          <a:lstStyle/>
          <a:p>
            <a:pPr algn="ctr"/>
            <a:r>
              <a:rPr lang="en-US" b="1" u="sng" dirty="0"/>
              <a:t>Objectives</a:t>
            </a:r>
            <a:endParaRPr lang="en-US" b="1" dirty="0"/>
          </a:p>
          <a:p>
            <a:pPr lvl="0"/>
            <a:endParaRPr lang="en-US" dirty="0" smtClean="0"/>
          </a:p>
          <a:p>
            <a:pPr lvl="0"/>
            <a:r>
              <a:rPr lang="en-US" dirty="0"/>
              <a:t>*</a:t>
            </a:r>
            <a:r>
              <a:rPr lang="en-US" dirty="0" smtClean="0"/>
              <a:t>Description </a:t>
            </a:r>
            <a:r>
              <a:rPr lang="en-US" dirty="0"/>
              <a:t>of the structure of water molecules</a:t>
            </a:r>
          </a:p>
          <a:p>
            <a:pPr lvl="0"/>
            <a:endParaRPr lang="en-US" dirty="0" smtClean="0"/>
          </a:p>
          <a:p>
            <a:pPr lvl="0"/>
            <a:r>
              <a:rPr lang="en-US" dirty="0"/>
              <a:t>*</a:t>
            </a:r>
            <a:r>
              <a:rPr lang="en-US" dirty="0" smtClean="0"/>
              <a:t>Description </a:t>
            </a:r>
            <a:r>
              <a:rPr lang="en-US" dirty="0"/>
              <a:t>of intra and inter molecular bonds of water and </a:t>
            </a:r>
            <a:r>
              <a:rPr lang="en-US" dirty="0" smtClean="0"/>
              <a:t>other </a:t>
            </a:r>
            <a:r>
              <a:rPr lang="en-US" dirty="0"/>
              <a:t>molecules</a:t>
            </a:r>
          </a:p>
          <a:p>
            <a:pPr lvl="0"/>
            <a:endParaRPr lang="en-US" dirty="0" smtClean="0"/>
          </a:p>
          <a:p>
            <a:pPr lvl="0"/>
            <a:r>
              <a:rPr lang="en-US" dirty="0" smtClean="0"/>
              <a:t>*Discussion </a:t>
            </a:r>
            <a:r>
              <a:rPr lang="en-US" dirty="0"/>
              <a:t>of the 4 unique properties of water making it </a:t>
            </a:r>
            <a:r>
              <a:rPr lang="en-US" dirty="0" smtClean="0"/>
              <a:t>crucial </a:t>
            </a:r>
            <a:r>
              <a:rPr lang="en-US" dirty="0"/>
              <a:t>for life on earth</a:t>
            </a:r>
          </a:p>
          <a:p>
            <a:pPr lvl="0"/>
            <a:endParaRPr lang="en-US" dirty="0" smtClean="0"/>
          </a:p>
          <a:p>
            <a:pPr lvl="0"/>
            <a:r>
              <a:rPr lang="en-US" dirty="0"/>
              <a:t>*</a:t>
            </a:r>
            <a:r>
              <a:rPr lang="en-US" dirty="0" smtClean="0"/>
              <a:t>Discussion </a:t>
            </a:r>
            <a:r>
              <a:rPr lang="en-US" dirty="0"/>
              <a:t>and review of chemical bonding &amp; electronegativity</a:t>
            </a:r>
          </a:p>
        </p:txBody>
      </p:sp>
      <p:sp>
        <p:nvSpPr>
          <p:cNvPr id="4" name="TextBox 3"/>
          <p:cNvSpPr txBox="1"/>
          <p:nvPr/>
        </p:nvSpPr>
        <p:spPr>
          <a:xfrm>
            <a:off x="3119032" y="5621697"/>
            <a:ext cx="3055645" cy="369332"/>
          </a:xfrm>
          <a:prstGeom prst="rect">
            <a:avLst/>
          </a:prstGeom>
          <a:noFill/>
        </p:spPr>
        <p:txBody>
          <a:bodyPr wrap="none" rtlCol="0">
            <a:spAutoFit/>
          </a:bodyPr>
          <a:lstStyle/>
          <a:p>
            <a:r>
              <a:rPr lang="en-US" b="1" dirty="0" smtClean="0"/>
              <a:t>Modeling &amp; Questioning</a:t>
            </a:r>
            <a:endParaRPr lang="en-US" b="1" dirty="0"/>
          </a:p>
        </p:txBody>
      </p:sp>
    </p:spTree>
    <p:extLst>
      <p:ext uri="{BB962C8B-B14F-4D97-AF65-F5344CB8AC3E}">
        <p14:creationId xmlns:p14="http://schemas.microsoft.com/office/powerpoint/2010/main" val="39876563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685800"/>
            <a:ext cx="8229600" cy="1066800"/>
          </a:xfrm>
        </p:spPr>
        <p:txBody>
          <a:bodyPr>
            <a:noAutofit/>
          </a:bodyPr>
          <a:lstStyle/>
          <a:p>
            <a:r>
              <a:rPr lang="en-US" sz="2400" dirty="0" smtClean="0"/>
              <a:t>Which of the following does not contribute to transpiration (water moving up the xylem of a plant)?</a:t>
            </a:r>
            <a:endParaRPr lang="en-US" sz="2400" dirty="0"/>
          </a:p>
        </p:txBody>
      </p:sp>
      <p:sp>
        <p:nvSpPr>
          <p:cNvPr id="3" name="TPAnswers"/>
          <p:cNvSpPr>
            <a:spLocks noGrp="1"/>
          </p:cNvSpPr>
          <p:nvPr>
            <p:ph type="body" idx="1"/>
            <p:custDataLst>
              <p:tags r:id="rId2"/>
            </p:custDataLst>
          </p:nvPr>
        </p:nvSpPr>
        <p:spPr>
          <a:xfrm>
            <a:off x="457200" y="2362200"/>
            <a:ext cx="4114800" cy="2209800"/>
          </a:xfrm>
        </p:spPr>
        <p:txBody>
          <a:bodyPr>
            <a:noAutofit/>
          </a:bodyPr>
          <a:lstStyle/>
          <a:p>
            <a:pPr marL="624078" indent="-514350">
              <a:spcBef>
                <a:spcPct val="20000"/>
              </a:spcBef>
              <a:buFont typeface="Georgia"/>
              <a:buAutoNum type="arabicPeriod"/>
            </a:pPr>
            <a:r>
              <a:rPr lang="en-US" sz="2400" dirty="0" smtClean="0"/>
              <a:t>Cohesion</a:t>
            </a:r>
          </a:p>
          <a:p>
            <a:pPr marL="624078" indent="-514350">
              <a:spcBef>
                <a:spcPct val="20000"/>
              </a:spcBef>
              <a:buFont typeface="Georgia"/>
              <a:buAutoNum type="arabicPeriod"/>
            </a:pPr>
            <a:r>
              <a:rPr lang="en-US" sz="2400" dirty="0" smtClean="0"/>
              <a:t>Specific heat capacity</a:t>
            </a:r>
          </a:p>
          <a:p>
            <a:pPr marL="624078" indent="-514350">
              <a:spcBef>
                <a:spcPct val="20000"/>
              </a:spcBef>
              <a:buFont typeface="Georgia"/>
              <a:buAutoNum type="arabicPeriod"/>
            </a:pPr>
            <a:r>
              <a:rPr lang="en-US" sz="2400" dirty="0" smtClean="0"/>
              <a:t>Capillary action</a:t>
            </a:r>
          </a:p>
          <a:p>
            <a:pPr marL="624078" indent="-514350">
              <a:spcBef>
                <a:spcPct val="20000"/>
              </a:spcBef>
              <a:buFont typeface="Georgia"/>
              <a:buAutoNum type="arabicPeriod"/>
            </a:pPr>
            <a:r>
              <a:rPr lang="en-US" sz="2400" dirty="0" smtClean="0"/>
              <a:t>Adhesion</a:t>
            </a:r>
            <a:endParaRPr lang="en-US" sz="3200" dirty="0"/>
          </a:p>
        </p:txBody>
      </p:sp>
      <p:sp>
        <p:nvSpPr>
          <p:cNvPr id="4" name="TextBox 3"/>
          <p:cNvSpPr txBox="1"/>
          <p:nvPr/>
        </p:nvSpPr>
        <p:spPr>
          <a:xfrm>
            <a:off x="0" y="484547"/>
            <a:ext cx="2526654" cy="369332"/>
          </a:xfrm>
          <a:prstGeom prst="rect">
            <a:avLst/>
          </a:prstGeom>
          <a:noFill/>
          <a:ln w="76200">
            <a:solidFill>
              <a:srgbClr val="FFC000"/>
            </a:solidFill>
          </a:ln>
        </p:spPr>
        <p:txBody>
          <a:bodyPr wrap="non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White board review</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609600"/>
            <a:ext cx="8229600" cy="1066800"/>
          </a:xfrm>
        </p:spPr>
        <p:txBody>
          <a:bodyPr>
            <a:noAutofit/>
          </a:bodyPr>
          <a:lstStyle/>
          <a:p>
            <a:r>
              <a:rPr lang="en-US" sz="2400" dirty="0" smtClean="0"/>
              <a:t>With which property of water would you explain the cooler summer temperatures along the coast and the higher inland temperatures?</a:t>
            </a:r>
            <a:endParaRPr lang="en-US" sz="2400" dirty="0"/>
          </a:p>
        </p:txBody>
      </p:sp>
      <p:pic>
        <p:nvPicPr>
          <p:cNvPr id="5" name="Picture 2" descr="http://static.baynews9.com/images/wx/bn9/30MIN/hills_temps.jpg"/>
          <p:cNvPicPr>
            <a:picLocks noChangeAspect="1" noChangeArrowheads="1"/>
          </p:cNvPicPr>
          <p:nvPr/>
        </p:nvPicPr>
        <p:blipFill>
          <a:blip r:embed="rId5" cstate="print"/>
          <a:srcRect r="15873"/>
          <a:stretch>
            <a:fillRect/>
          </a:stretch>
        </p:blipFill>
        <p:spPr bwMode="auto">
          <a:xfrm>
            <a:off x="228600" y="3505200"/>
            <a:ext cx="4648200" cy="3074120"/>
          </a:xfrm>
          <a:prstGeom prst="rect">
            <a:avLst/>
          </a:prstGeom>
          <a:noFill/>
        </p:spPr>
      </p:pic>
      <p:sp>
        <p:nvSpPr>
          <p:cNvPr id="3" name="TPAnswers"/>
          <p:cNvSpPr>
            <a:spLocks noGrp="1"/>
          </p:cNvSpPr>
          <p:nvPr>
            <p:ph type="body" idx="1"/>
            <p:custDataLst>
              <p:tags r:id="rId2"/>
            </p:custDataLst>
          </p:nvPr>
        </p:nvSpPr>
        <p:spPr>
          <a:xfrm>
            <a:off x="457200" y="1828800"/>
            <a:ext cx="4114800" cy="1752600"/>
          </a:xfrm>
        </p:spPr>
        <p:txBody>
          <a:bodyPr>
            <a:noAutofit/>
          </a:bodyPr>
          <a:lstStyle/>
          <a:p>
            <a:pPr marL="624078" indent="-514350">
              <a:spcBef>
                <a:spcPct val="20000"/>
              </a:spcBef>
              <a:buFont typeface="Georgia"/>
              <a:buAutoNum type="arabicPeriod"/>
            </a:pPr>
            <a:r>
              <a:rPr lang="en-US" sz="2000" dirty="0" smtClean="0"/>
              <a:t>Cohesive behavior</a:t>
            </a:r>
          </a:p>
          <a:p>
            <a:pPr marL="624078" indent="-514350">
              <a:spcBef>
                <a:spcPct val="20000"/>
              </a:spcBef>
              <a:buFont typeface="Georgia"/>
              <a:buAutoNum type="arabicPeriod"/>
            </a:pPr>
            <a:r>
              <a:rPr lang="en-US" sz="2000" dirty="0" smtClean="0"/>
              <a:t>High specific heat capacity</a:t>
            </a:r>
          </a:p>
          <a:p>
            <a:pPr marL="624078" indent="-514350">
              <a:spcBef>
                <a:spcPct val="20000"/>
              </a:spcBef>
              <a:buFont typeface="Georgia"/>
              <a:buAutoNum type="arabicPeriod"/>
            </a:pPr>
            <a:r>
              <a:rPr lang="en-US" sz="2000" dirty="0" smtClean="0"/>
              <a:t>Expansion upon freezing</a:t>
            </a:r>
          </a:p>
          <a:p>
            <a:pPr marL="624078" indent="-514350">
              <a:spcBef>
                <a:spcPct val="20000"/>
              </a:spcBef>
              <a:buFont typeface="Georgia"/>
              <a:buAutoNum type="arabicPeriod"/>
            </a:pPr>
            <a:r>
              <a:rPr lang="en-US" sz="2000" dirty="0" smtClean="0"/>
              <a:t>Versatility as a solvent</a:t>
            </a:r>
            <a:endParaRPr lang="en-US" sz="2000" dirty="0"/>
          </a:p>
        </p:txBody>
      </p:sp>
      <p:pic>
        <p:nvPicPr>
          <p:cNvPr id="8" name="Picture 2" descr="http://static.baynews9.com/images/wx/bn9/30MIN/pinellas_temps.jpg"/>
          <p:cNvPicPr>
            <a:picLocks noChangeAspect="1" noChangeArrowheads="1"/>
          </p:cNvPicPr>
          <p:nvPr/>
        </p:nvPicPr>
        <p:blipFill>
          <a:blip r:embed="rId6" cstate="print"/>
          <a:srcRect l="16660" t="-2632" r="46737" b="-2632"/>
          <a:stretch>
            <a:fillRect/>
          </a:stretch>
        </p:blipFill>
        <p:spPr bwMode="auto">
          <a:xfrm>
            <a:off x="0" y="3505200"/>
            <a:ext cx="1905000" cy="3048000"/>
          </a:xfrm>
          <a:prstGeom prst="rect">
            <a:avLst/>
          </a:prstGeom>
          <a:gradFill>
            <a:gsLst>
              <a:gs pos="0">
                <a:schemeClr val="accent1">
                  <a:tint val="66000"/>
                  <a:satMod val="160000"/>
                  <a:alpha val="46000"/>
                </a:schemeClr>
              </a:gs>
              <a:gs pos="50000">
                <a:schemeClr val="accent1">
                  <a:tint val="44500"/>
                  <a:satMod val="160000"/>
                </a:schemeClr>
              </a:gs>
              <a:gs pos="100000">
                <a:schemeClr val="accent1">
                  <a:tint val="23500"/>
                  <a:satMod val="160000"/>
                </a:schemeClr>
              </a:gs>
            </a:gsLst>
            <a:lin ang="5400000" scaled="0"/>
          </a:gradFill>
        </p:spPr>
      </p:pic>
      <p:sp>
        <p:nvSpPr>
          <p:cNvPr id="9" name="Oval 8"/>
          <p:cNvSpPr/>
          <p:nvPr/>
        </p:nvSpPr>
        <p:spPr>
          <a:xfrm>
            <a:off x="3886200" y="4267200"/>
            <a:ext cx="685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4648200"/>
            <a:ext cx="685800" cy="609600"/>
          </a:xfrm>
          <a:prstGeom prst="ellipse">
            <a:avLst/>
          </a:pr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48400" y="1676400"/>
            <a:ext cx="2526654" cy="369332"/>
          </a:xfrm>
          <a:prstGeom prst="rect">
            <a:avLst/>
          </a:prstGeom>
          <a:noFill/>
          <a:ln w="76200">
            <a:solidFill>
              <a:srgbClr val="FFC000"/>
            </a:solidFill>
          </a:ln>
        </p:spPr>
        <p:txBody>
          <a:bodyPr wrap="non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White board review</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990600"/>
            <a:ext cx="8991600" cy="1066800"/>
          </a:xfrm>
        </p:spPr>
        <p:txBody>
          <a:bodyPr>
            <a:normAutofit/>
          </a:bodyPr>
          <a:lstStyle/>
          <a:p>
            <a:r>
              <a:rPr lang="en-US" sz="2800" dirty="0" smtClean="0"/>
              <a:t>The polarity of the water molecule is responsible for</a:t>
            </a:r>
            <a:endParaRPr lang="en-US" sz="2800" dirty="0"/>
          </a:p>
        </p:txBody>
      </p:sp>
      <p:sp>
        <p:nvSpPr>
          <p:cNvPr id="3" name="TPAnswers"/>
          <p:cNvSpPr>
            <a:spLocks noGrp="1"/>
          </p:cNvSpPr>
          <p:nvPr>
            <p:ph type="body" idx="1"/>
            <p:custDataLst>
              <p:tags r:id="rId2"/>
            </p:custDataLst>
          </p:nvPr>
        </p:nvSpPr>
        <p:spPr>
          <a:xfrm>
            <a:off x="838200" y="2286000"/>
            <a:ext cx="4114800" cy="3276600"/>
          </a:xfrm>
        </p:spPr>
        <p:txBody>
          <a:bodyPr>
            <a:noAutofit/>
          </a:bodyPr>
          <a:lstStyle/>
          <a:p>
            <a:pPr marL="624078" indent="-514350">
              <a:spcBef>
                <a:spcPct val="20000"/>
              </a:spcBef>
              <a:buFont typeface="Georgia"/>
              <a:buAutoNum type="arabicPeriod"/>
            </a:pPr>
            <a:r>
              <a:rPr lang="en-US" sz="2400" dirty="0" smtClean="0"/>
              <a:t>Hydrogen bonding</a:t>
            </a:r>
          </a:p>
          <a:p>
            <a:pPr marL="624078" indent="-514350">
              <a:spcBef>
                <a:spcPct val="20000"/>
              </a:spcBef>
              <a:buFont typeface="Georgia"/>
              <a:buAutoNum type="arabicPeriod"/>
            </a:pPr>
            <a:r>
              <a:rPr lang="en-US" sz="2400" dirty="0" smtClean="0"/>
              <a:t>Water’s versatility as a solvent</a:t>
            </a:r>
          </a:p>
          <a:p>
            <a:pPr marL="624078" indent="-514350">
              <a:spcBef>
                <a:spcPct val="20000"/>
              </a:spcBef>
              <a:buFont typeface="Georgia"/>
              <a:buAutoNum type="arabicPeriod"/>
            </a:pPr>
            <a:r>
              <a:rPr lang="en-US" sz="2400" dirty="0" smtClean="0"/>
              <a:t>Cohesion</a:t>
            </a:r>
          </a:p>
          <a:p>
            <a:pPr marL="624078" indent="-514350">
              <a:spcBef>
                <a:spcPct val="20000"/>
              </a:spcBef>
              <a:buFont typeface="Georgia"/>
              <a:buAutoNum type="arabicPeriod"/>
            </a:pPr>
            <a:r>
              <a:rPr lang="en-US" sz="2400" dirty="0" smtClean="0"/>
              <a:t>The low density of ice</a:t>
            </a:r>
          </a:p>
          <a:p>
            <a:pPr marL="624078" indent="-514350">
              <a:spcBef>
                <a:spcPct val="20000"/>
              </a:spcBef>
              <a:buFont typeface="Georgia"/>
              <a:buAutoNum type="arabicPeriod"/>
            </a:pPr>
            <a:r>
              <a:rPr lang="en-US" sz="2400" dirty="0" smtClean="0"/>
              <a:t>All of the above</a:t>
            </a:r>
          </a:p>
          <a:p>
            <a:pPr marL="624078" indent="-514350">
              <a:spcBef>
                <a:spcPct val="20000"/>
              </a:spcBef>
              <a:buFont typeface="Georgia"/>
              <a:buAutoNum type="arabicPeriod"/>
            </a:pPr>
            <a:r>
              <a:rPr lang="en-US" sz="2400" dirty="0" smtClean="0"/>
              <a:t>None of the above</a:t>
            </a:r>
            <a:endParaRPr lang="en-US" sz="2400" dirty="0"/>
          </a:p>
        </p:txBody>
      </p:sp>
      <p:sp>
        <p:nvSpPr>
          <p:cNvPr id="4" name="TextBox 3"/>
          <p:cNvSpPr txBox="1"/>
          <p:nvPr/>
        </p:nvSpPr>
        <p:spPr>
          <a:xfrm>
            <a:off x="1629750" y="805934"/>
            <a:ext cx="2526654" cy="369332"/>
          </a:xfrm>
          <a:prstGeom prst="rect">
            <a:avLst/>
          </a:prstGeom>
          <a:noFill/>
          <a:ln w="76200">
            <a:solidFill>
              <a:srgbClr val="FFC000"/>
            </a:solidFill>
          </a:ln>
        </p:spPr>
        <p:txBody>
          <a:bodyPr wrap="non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White board review</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228600" y="2479675"/>
            <a:ext cx="8610600"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buClr>
                <a:srgbClr val="339933"/>
              </a:buClr>
            </a:pPr>
            <a:r>
              <a:rPr lang="en-US" altLang="en-US" dirty="0" smtClean="0">
                <a:solidFill>
                  <a:srgbClr val="000000"/>
                </a:solidFill>
              </a:rPr>
              <a:t>a hydrogen atom shared by two water molecules shifts.</a:t>
            </a:r>
          </a:p>
          <a:p>
            <a:pPr lvl="1">
              <a:buClr>
                <a:srgbClr val="339933"/>
              </a:buClr>
            </a:pPr>
            <a:r>
              <a:rPr lang="en-US" altLang="en-US" dirty="0" smtClean="0">
                <a:solidFill>
                  <a:srgbClr val="000000"/>
                </a:solidFill>
              </a:rPr>
              <a:t>A </a:t>
            </a:r>
            <a:r>
              <a:rPr lang="en-US" altLang="en-US" b="1" dirty="0" smtClean="0">
                <a:solidFill>
                  <a:srgbClr val="000000"/>
                </a:solidFill>
              </a:rPr>
              <a:t>hydrogen ion</a:t>
            </a:r>
            <a:r>
              <a:rPr lang="en-US" altLang="en-US" dirty="0" smtClean="0">
                <a:solidFill>
                  <a:srgbClr val="000000"/>
                </a:solidFill>
              </a:rPr>
              <a:t> (H</a:t>
            </a:r>
            <a:r>
              <a:rPr lang="en-US" altLang="en-US" baseline="30000" dirty="0" smtClean="0">
                <a:solidFill>
                  <a:srgbClr val="000000"/>
                </a:solidFill>
              </a:rPr>
              <a:t>+</a:t>
            </a:r>
            <a:r>
              <a:rPr lang="en-US" altLang="en-US" dirty="0" smtClean="0">
                <a:solidFill>
                  <a:srgbClr val="000000"/>
                </a:solidFill>
              </a:rPr>
              <a:t>) and a </a:t>
            </a:r>
            <a:r>
              <a:rPr lang="en-US" altLang="en-US" b="1" dirty="0" smtClean="0">
                <a:solidFill>
                  <a:srgbClr val="000000"/>
                </a:solidFill>
              </a:rPr>
              <a:t>hydroxide</a:t>
            </a:r>
            <a:r>
              <a:rPr lang="en-US" altLang="en-US" dirty="0" smtClean="0">
                <a:solidFill>
                  <a:srgbClr val="000000"/>
                </a:solidFill>
              </a:rPr>
              <a:t> </a:t>
            </a:r>
            <a:r>
              <a:rPr lang="en-US" altLang="en-US" b="1" dirty="0" smtClean="0">
                <a:solidFill>
                  <a:srgbClr val="000000"/>
                </a:solidFill>
              </a:rPr>
              <a:t>ion</a:t>
            </a:r>
            <a:r>
              <a:rPr lang="en-US" altLang="en-US" dirty="0" smtClean="0">
                <a:solidFill>
                  <a:srgbClr val="000000"/>
                </a:solidFill>
              </a:rPr>
              <a:t> (OH</a:t>
            </a:r>
            <a:r>
              <a:rPr lang="en-US" altLang="en-US" baseline="30000" dirty="0" smtClean="0">
                <a:solidFill>
                  <a:srgbClr val="000000"/>
                </a:solidFill>
              </a:rPr>
              <a:t>-</a:t>
            </a:r>
            <a:r>
              <a:rPr lang="en-US" altLang="en-US" dirty="0" smtClean="0">
                <a:solidFill>
                  <a:srgbClr val="000000"/>
                </a:solidFill>
              </a:rPr>
              <a:t>).</a:t>
            </a:r>
          </a:p>
          <a:p>
            <a:pPr lvl="1">
              <a:buClr>
                <a:srgbClr val="339933"/>
              </a:buClr>
            </a:pPr>
            <a:r>
              <a:rPr lang="en-US" altLang="en-US" dirty="0" smtClean="0">
                <a:solidFill>
                  <a:srgbClr val="000000"/>
                </a:solidFill>
              </a:rPr>
              <a:t>hydronium </a:t>
            </a:r>
            <a:br>
              <a:rPr lang="en-US" altLang="en-US" dirty="0" smtClean="0">
                <a:solidFill>
                  <a:srgbClr val="000000"/>
                </a:solidFill>
              </a:rPr>
            </a:br>
            <a:r>
              <a:rPr lang="en-US" altLang="en-US" dirty="0" smtClean="0">
                <a:solidFill>
                  <a:srgbClr val="000000"/>
                </a:solidFill>
              </a:rPr>
              <a:t>ion (H</a:t>
            </a:r>
            <a:r>
              <a:rPr lang="en-US" altLang="en-US" baseline="-25000" dirty="0" smtClean="0">
                <a:solidFill>
                  <a:srgbClr val="000000"/>
                </a:solidFill>
              </a:rPr>
              <a:t>3</a:t>
            </a:r>
            <a:r>
              <a:rPr lang="en-US" altLang="en-US" dirty="0" smtClean="0">
                <a:solidFill>
                  <a:srgbClr val="000000"/>
                </a:solidFill>
              </a:rPr>
              <a:t>O</a:t>
            </a:r>
            <a:r>
              <a:rPr lang="en-US" altLang="en-US" baseline="30000" dirty="0" smtClean="0">
                <a:solidFill>
                  <a:srgbClr val="000000"/>
                </a:solidFill>
              </a:rPr>
              <a:t>+</a:t>
            </a:r>
            <a:r>
              <a:rPr lang="en-US" altLang="en-US" dirty="0" smtClean="0">
                <a:solidFill>
                  <a:srgbClr val="000000"/>
                </a:solidFill>
              </a:rPr>
              <a:t>).</a:t>
            </a:r>
          </a:p>
          <a:p>
            <a:pPr lvl="1">
              <a:buClr>
                <a:srgbClr val="339933"/>
              </a:buClr>
              <a:buFont typeface="Times"/>
              <a:buNone/>
            </a:pPr>
            <a:endParaRPr lang="en-US" altLang="en-US" dirty="0" smtClean="0">
              <a:solidFill>
                <a:srgbClr val="000000"/>
              </a:solidFill>
            </a:endParaRPr>
          </a:p>
          <a:p>
            <a:pPr>
              <a:buClr>
                <a:srgbClr val="339933"/>
              </a:buClr>
            </a:pPr>
            <a:r>
              <a:rPr lang="en-US" altLang="en-US" dirty="0" smtClean="0">
                <a:solidFill>
                  <a:srgbClr val="000000"/>
                </a:solidFill>
              </a:rPr>
              <a:t>Dissociation = ionization of H</a:t>
            </a:r>
            <a:r>
              <a:rPr lang="en-US" altLang="en-US" baseline="-25000" dirty="0" smtClean="0">
                <a:solidFill>
                  <a:srgbClr val="000000"/>
                </a:solidFill>
              </a:rPr>
              <a:t>2</a:t>
            </a:r>
            <a:r>
              <a:rPr lang="en-US" altLang="en-US" dirty="0" smtClean="0">
                <a:solidFill>
                  <a:srgbClr val="000000"/>
                </a:solidFill>
              </a:rPr>
              <a:t>O </a:t>
            </a:r>
          </a:p>
          <a:p>
            <a:pPr lvl="1">
              <a:buClr>
                <a:srgbClr val="339933"/>
              </a:buClr>
            </a:pPr>
            <a:r>
              <a:rPr lang="en-US" altLang="en-US" dirty="0" smtClean="0">
                <a:solidFill>
                  <a:srgbClr val="000000"/>
                </a:solidFill>
              </a:rPr>
              <a:t>H</a:t>
            </a:r>
            <a:r>
              <a:rPr lang="en-US" altLang="en-US" baseline="-25000" dirty="0" smtClean="0">
                <a:solidFill>
                  <a:srgbClr val="000000"/>
                </a:solidFill>
              </a:rPr>
              <a:t>2</a:t>
            </a:r>
            <a:r>
              <a:rPr lang="en-US" altLang="en-US" dirty="0" smtClean="0">
                <a:solidFill>
                  <a:srgbClr val="000000"/>
                </a:solidFill>
              </a:rPr>
              <a:t>O &lt;=&gt; H</a:t>
            </a:r>
            <a:r>
              <a:rPr lang="en-US" altLang="en-US" baseline="30000" dirty="0" smtClean="0">
                <a:solidFill>
                  <a:srgbClr val="000000"/>
                </a:solidFill>
              </a:rPr>
              <a:t>+</a:t>
            </a:r>
            <a:r>
              <a:rPr lang="en-US" altLang="en-US" dirty="0" smtClean="0">
                <a:solidFill>
                  <a:srgbClr val="000000"/>
                </a:solidFill>
              </a:rPr>
              <a:t> + OH</a:t>
            </a:r>
            <a:r>
              <a:rPr lang="en-US" altLang="en-US" baseline="30000" dirty="0" smtClean="0">
                <a:solidFill>
                  <a:srgbClr val="000000"/>
                </a:solidFill>
              </a:rPr>
              <a:t>-  </a:t>
            </a:r>
          </a:p>
          <a:p>
            <a:pPr lvl="1">
              <a:buClr>
                <a:srgbClr val="339933"/>
              </a:buClr>
            </a:pPr>
            <a:r>
              <a:rPr lang="en-US" altLang="en-US" dirty="0" smtClean="0">
                <a:solidFill>
                  <a:srgbClr val="000000"/>
                </a:solidFill>
              </a:rPr>
              <a:t>but water still most common molecule</a:t>
            </a:r>
          </a:p>
        </p:txBody>
      </p:sp>
      <p:sp>
        <p:nvSpPr>
          <p:cNvPr id="22531" name="Rectangle 3"/>
          <p:cNvSpPr>
            <a:spLocks noGrp="1" noChangeArrowheads="1"/>
          </p:cNvSpPr>
          <p:nvPr>
            <p:ph type="title"/>
          </p:nvPr>
        </p:nvSpPr>
        <p:spPr bwMode="auto">
          <a:xfrm>
            <a:off x="228600" y="1793875"/>
            <a:ext cx="8534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solidFill>
                  <a:srgbClr val="339933"/>
                </a:solidFill>
              </a:rPr>
              <a:t>Water….behavior in solution</a:t>
            </a:r>
            <a:endParaRPr lang="en-US" altLang="en-US" b="1" smtClean="0"/>
          </a:p>
        </p:txBody>
      </p:sp>
      <p:sp>
        <p:nvSpPr>
          <p:cNvPr id="22532" name="Line 4"/>
          <p:cNvSpPr>
            <a:spLocks noChangeShapeType="1"/>
          </p:cNvSpPr>
          <p:nvPr/>
        </p:nvSpPr>
        <p:spPr bwMode="auto">
          <a:xfrm>
            <a:off x="304800" y="838200"/>
            <a:ext cx="79248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b="7368"/>
          <a:stretch>
            <a:fillRect/>
          </a:stretch>
        </p:blipFill>
        <p:spPr bwMode="auto">
          <a:xfrm>
            <a:off x="4800600" y="3810000"/>
            <a:ext cx="3968750" cy="132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71600" y="1066800"/>
            <a:ext cx="7069564" cy="523220"/>
          </a:xfrm>
          <a:prstGeom prst="rect">
            <a:avLst/>
          </a:prstGeom>
          <a:noFill/>
        </p:spPr>
        <p:txBody>
          <a:bodyPr wrap="none" rtlCol="0">
            <a:spAutoFit/>
          </a:bodyPr>
          <a:lstStyle/>
          <a:p>
            <a:r>
              <a:rPr lang="en-US" sz="2800" b="1" dirty="0" smtClean="0"/>
              <a:t>Part 5)  How does water relate to pH?</a:t>
            </a:r>
            <a:endParaRPr lang="en-US" sz="2800" b="1" dirty="0"/>
          </a:p>
        </p:txBody>
      </p:sp>
    </p:spTree>
    <p:extLst>
      <p:ext uri="{BB962C8B-B14F-4D97-AF65-F5344CB8AC3E}">
        <p14:creationId xmlns:p14="http://schemas.microsoft.com/office/powerpoint/2010/main" val="35619969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b="7368"/>
          <a:stretch>
            <a:fillRect/>
          </a:stretch>
        </p:blipFill>
        <p:spPr bwMode="auto">
          <a:xfrm>
            <a:off x="1981200" y="1676400"/>
            <a:ext cx="48069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0" y="2286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4400" dirty="0">
                <a:solidFill>
                  <a:srgbClr val="339933"/>
                </a:solidFill>
                <a:latin typeface="Times New Roman" pitchFamily="18" charset="0"/>
              </a:rPr>
              <a:t>Water &amp; pH </a:t>
            </a:r>
            <a:endParaRPr lang="en-US" altLang="en-US" sz="4400" dirty="0">
              <a:solidFill>
                <a:schemeClr val="tx2"/>
              </a:solidFill>
              <a:latin typeface="Times New Roman" pitchFamily="18" charset="0"/>
            </a:endParaRPr>
          </a:p>
        </p:txBody>
      </p:sp>
      <p:sp>
        <p:nvSpPr>
          <p:cNvPr id="23556" name="Line 4"/>
          <p:cNvSpPr>
            <a:spLocks noChangeShapeType="1"/>
          </p:cNvSpPr>
          <p:nvPr/>
        </p:nvSpPr>
        <p:spPr bwMode="auto">
          <a:xfrm>
            <a:off x="304800" y="838200"/>
            <a:ext cx="79248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5"/>
          <p:cNvGrpSpPr>
            <a:grpSpLocks/>
          </p:cNvGrpSpPr>
          <p:nvPr/>
        </p:nvGrpSpPr>
        <p:grpSpPr bwMode="auto">
          <a:xfrm>
            <a:off x="2514600" y="2057400"/>
            <a:ext cx="823913" cy="457200"/>
            <a:chOff x="1728" y="1824"/>
            <a:chExt cx="519" cy="288"/>
          </a:xfrm>
        </p:grpSpPr>
        <p:sp>
          <p:nvSpPr>
            <p:cNvPr id="23580" name="Text Box 6"/>
            <p:cNvSpPr txBox="1">
              <a:spLocks noChangeArrowheads="1"/>
            </p:cNvSpPr>
            <p:nvPr/>
          </p:nvSpPr>
          <p:spPr bwMode="auto">
            <a:xfrm>
              <a:off x="1920" y="1824"/>
              <a:ext cx="327"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pPr eaLnBrk="1" hangingPunct="1"/>
              <a:r>
                <a:rPr lang="en-US" b="0">
                  <a:latin typeface="Times New Roman" pitchFamily="18" charset="0"/>
                </a:rPr>
                <a:t>H</a:t>
              </a:r>
              <a:r>
                <a:rPr lang="en-US" b="0" baseline="30000">
                  <a:latin typeface="Times New Roman" pitchFamily="18" charset="0"/>
                </a:rPr>
                <a:t>+</a:t>
              </a:r>
              <a:endParaRPr lang="en-US" b="0">
                <a:latin typeface="Times New Roman" pitchFamily="18" charset="0"/>
              </a:endParaRPr>
            </a:p>
          </p:txBody>
        </p:sp>
        <p:sp>
          <p:nvSpPr>
            <p:cNvPr id="23581" name="Line 7"/>
            <p:cNvSpPr>
              <a:spLocks noChangeShapeType="1"/>
            </p:cNvSpPr>
            <p:nvPr/>
          </p:nvSpPr>
          <p:spPr bwMode="auto">
            <a:xfrm flipH="1">
              <a:off x="1728" y="2064"/>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8"/>
          <p:cNvGrpSpPr>
            <a:grpSpLocks/>
          </p:cNvGrpSpPr>
          <p:nvPr/>
        </p:nvGrpSpPr>
        <p:grpSpPr bwMode="auto">
          <a:xfrm>
            <a:off x="4724400" y="838200"/>
            <a:ext cx="2306638" cy="838200"/>
            <a:chOff x="3024" y="1440"/>
            <a:chExt cx="1453" cy="528"/>
          </a:xfrm>
        </p:grpSpPr>
        <p:sp>
          <p:nvSpPr>
            <p:cNvPr id="23578" name="Text Box 9"/>
            <p:cNvSpPr txBox="1">
              <a:spLocks noChangeArrowheads="1"/>
            </p:cNvSpPr>
            <p:nvPr/>
          </p:nvSpPr>
          <p:spPr bwMode="auto">
            <a:xfrm>
              <a:off x="3024" y="1450"/>
              <a:ext cx="61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pPr eaLnBrk="1" hangingPunct="1"/>
              <a:r>
                <a:rPr lang="en-US" b="0">
                  <a:latin typeface="Times New Roman" pitchFamily="18" charset="0"/>
                </a:rPr>
                <a:t>Extra</a:t>
              </a:r>
            </a:p>
            <a:p>
              <a:pPr eaLnBrk="1" hangingPunct="1"/>
              <a:r>
                <a:rPr lang="en-US" b="0">
                  <a:latin typeface="Times New Roman" pitchFamily="18" charset="0"/>
                </a:rPr>
                <a:t>proton</a:t>
              </a:r>
            </a:p>
          </p:txBody>
        </p:sp>
        <p:sp>
          <p:nvSpPr>
            <p:cNvPr id="23579" name="Text Box 10"/>
            <p:cNvSpPr txBox="1">
              <a:spLocks noChangeArrowheads="1"/>
            </p:cNvSpPr>
            <p:nvPr/>
          </p:nvSpPr>
          <p:spPr bwMode="auto">
            <a:xfrm>
              <a:off x="3744" y="1440"/>
              <a:ext cx="73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pPr eaLnBrk="1" hangingPunct="1"/>
              <a:r>
                <a:rPr lang="en-US" b="0">
                  <a:latin typeface="Times New Roman" pitchFamily="18" charset="0"/>
                </a:rPr>
                <a:t>Extra</a:t>
              </a:r>
            </a:p>
            <a:p>
              <a:pPr eaLnBrk="1" hangingPunct="1"/>
              <a:r>
                <a:rPr lang="en-US" b="0">
                  <a:latin typeface="Times New Roman" pitchFamily="18" charset="0"/>
                </a:rPr>
                <a:t>electron</a:t>
              </a:r>
            </a:p>
          </p:txBody>
        </p:sp>
      </p:grpSp>
      <p:sp>
        <p:nvSpPr>
          <p:cNvPr id="326667" name="Rectangle 11"/>
          <p:cNvSpPr>
            <a:spLocks noChangeArrowheads="1"/>
          </p:cNvSpPr>
          <p:nvPr/>
        </p:nvSpPr>
        <p:spPr bwMode="auto">
          <a:xfrm>
            <a:off x="2667000" y="3276600"/>
            <a:ext cx="3421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eaLnBrk="1" hangingPunct="1">
              <a:spcBef>
                <a:spcPct val="20000"/>
              </a:spcBef>
              <a:buClr>
                <a:srgbClr val="339933"/>
              </a:buClr>
            </a:pPr>
            <a:r>
              <a:rPr lang="en-US" altLang="en-US" sz="2800" b="0">
                <a:solidFill>
                  <a:srgbClr val="000000"/>
                </a:solidFill>
                <a:latin typeface="Times New Roman" pitchFamily="18" charset="0"/>
              </a:rPr>
              <a:t>H</a:t>
            </a:r>
            <a:r>
              <a:rPr lang="en-US" altLang="en-US" sz="2800" b="0" baseline="-25000">
                <a:solidFill>
                  <a:srgbClr val="000000"/>
                </a:solidFill>
                <a:latin typeface="Times New Roman" pitchFamily="18" charset="0"/>
              </a:rPr>
              <a:t>2</a:t>
            </a:r>
            <a:r>
              <a:rPr lang="en-US" altLang="en-US" sz="2800" b="0">
                <a:solidFill>
                  <a:srgbClr val="000000"/>
                </a:solidFill>
                <a:latin typeface="Times New Roman" pitchFamily="18" charset="0"/>
              </a:rPr>
              <a:t>O &lt;=&gt; H</a:t>
            </a:r>
            <a:r>
              <a:rPr lang="en-US" altLang="en-US" sz="2800" b="0" baseline="30000">
                <a:solidFill>
                  <a:srgbClr val="000000"/>
                </a:solidFill>
                <a:latin typeface="Times New Roman" pitchFamily="18" charset="0"/>
              </a:rPr>
              <a:t>+</a:t>
            </a:r>
            <a:r>
              <a:rPr lang="en-US" altLang="en-US" sz="2800" b="0">
                <a:solidFill>
                  <a:srgbClr val="000000"/>
                </a:solidFill>
                <a:latin typeface="Times New Roman" pitchFamily="18" charset="0"/>
              </a:rPr>
              <a:t> + OH</a:t>
            </a:r>
            <a:r>
              <a:rPr lang="en-US" altLang="en-US" sz="2800" b="0" baseline="30000">
                <a:solidFill>
                  <a:srgbClr val="000000"/>
                </a:solidFill>
                <a:latin typeface="Times New Roman" pitchFamily="18" charset="0"/>
              </a:rPr>
              <a:t>-</a:t>
            </a:r>
          </a:p>
        </p:txBody>
      </p:sp>
      <p:grpSp>
        <p:nvGrpSpPr>
          <p:cNvPr id="4" name="Group 12"/>
          <p:cNvGrpSpPr>
            <a:grpSpLocks/>
          </p:cNvGrpSpPr>
          <p:nvPr/>
        </p:nvGrpSpPr>
        <p:grpSpPr bwMode="auto">
          <a:xfrm>
            <a:off x="1295400" y="3581400"/>
            <a:ext cx="4760913" cy="914400"/>
            <a:chOff x="816" y="2256"/>
            <a:chExt cx="2999" cy="576"/>
          </a:xfrm>
        </p:grpSpPr>
        <p:sp>
          <p:nvSpPr>
            <p:cNvPr id="23576" name="Text Box 13"/>
            <p:cNvSpPr txBox="1">
              <a:spLocks noChangeArrowheads="1"/>
            </p:cNvSpPr>
            <p:nvPr/>
          </p:nvSpPr>
          <p:spPr bwMode="auto">
            <a:xfrm>
              <a:off x="816" y="2495"/>
              <a:ext cx="10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pPr eaLnBrk="1" hangingPunct="1"/>
              <a:r>
                <a:rPr lang="en-US" b="0">
                  <a:latin typeface="Times New Roman" pitchFamily="18" charset="0"/>
                </a:rPr>
                <a:t>equilibrium</a:t>
              </a:r>
            </a:p>
          </p:txBody>
        </p:sp>
        <p:sp>
          <p:nvSpPr>
            <p:cNvPr id="23577" name="Rectangle 14"/>
            <p:cNvSpPr>
              <a:spLocks noChangeArrowheads="1"/>
            </p:cNvSpPr>
            <p:nvPr/>
          </p:nvSpPr>
          <p:spPr bwMode="auto">
            <a:xfrm>
              <a:off x="1680" y="2256"/>
              <a:ext cx="213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eaLnBrk="1" hangingPunct="1">
                <a:spcBef>
                  <a:spcPct val="20000"/>
                </a:spcBef>
                <a:buClr>
                  <a:srgbClr val="339933"/>
                </a:buClr>
              </a:pPr>
              <a:r>
                <a:rPr lang="en-US" altLang="en-US" sz="2800" b="0">
                  <a:solidFill>
                    <a:srgbClr val="000000"/>
                  </a:solidFill>
                  <a:latin typeface="Times New Roman" pitchFamily="18" charset="0"/>
                </a:rPr>
                <a:t>H</a:t>
              </a:r>
              <a:r>
                <a:rPr lang="en-US" altLang="en-US" sz="2800" b="0" baseline="-25000">
                  <a:solidFill>
                    <a:srgbClr val="000000"/>
                  </a:solidFill>
                  <a:latin typeface="Times New Roman" pitchFamily="18" charset="0"/>
                </a:rPr>
                <a:t>2</a:t>
              </a:r>
              <a:r>
                <a:rPr lang="en-US" altLang="en-US" sz="2800" b="0">
                  <a:solidFill>
                    <a:srgbClr val="000000"/>
                  </a:solidFill>
                  <a:latin typeface="Times New Roman" pitchFamily="18" charset="0"/>
                </a:rPr>
                <a:t>O   </a:t>
              </a:r>
              <a:r>
                <a:rPr lang="en-US" sz="5400">
                  <a:latin typeface="Times New Roman" pitchFamily="18" charset="0"/>
                </a:rPr>
                <a:t>&gt;</a:t>
              </a:r>
              <a:r>
                <a:rPr lang="en-US" altLang="en-US" sz="2800" b="0">
                  <a:solidFill>
                    <a:srgbClr val="000000"/>
                  </a:solidFill>
                  <a:latin typeface="Times New Roman" pitchFamily="18" charset="0"/>
                </a:rPr>
                <a:t> H</a:t>
              </a:r>
              <a:r>
                <a:rPr lang="en-US" altLang="en-US" sz="2800" b="0" baseline="30000">
                  <a:solidFill>
                    <a:srgbClr val="000000"/>
                  </a:solidFill>
                  <a:latin typeface="Times New Roman" pitchFamily="18" charset="0"/>
                </a:rPr>
                <a:t>+</a:t>
              </a:r>
              <a:r>
                <a:rPr lang="en-US" altLang="en-US" sz="2800" b="0">
                  <a:solidFill>
                    <a:srgbClr val="000000"/>
                  </a:solidFill>
                  <a:latin typeface="Times New Roman" pitchFamily="18" charset="0"/>
                </a:rPr>
                <a:t> + OH</a:t>
              </a:r>
              <a:r>
                <a:rPr lang="en-US" altLang="en-US" sz="2800" b="0" baseline="30000">
                  <a:solidFill>
                    <a:srgbClr val="000000"/>
                  </a:solidFill>
                  <a:latin typeface="Times New Roman" pitchFamily="18" charset="0"/>
                </a:rPr>
                <a:t>-</a:t>
              </a:r>
            </a:p>
          </p:txBody>
        </p:sp>
      </p:grpSp>
      <p:grpSp>
        <p:nvGrpSpPr>
          <p:cNvPr id="5" name="Group 15"/>
          <p:cNvGrpSpPr>
            <a:grpSpLocks/>
          </p:cNvGrpSpPr>
          <p:nvPr/>
        </p:nvGrpSpPr>
        <p:grpSpPr bwMode="auto">
          <a:xfrm>
            <a:off x="1600200" y="4419600"/>
            <a:ext cx="7543800" cy="822325"/>
            <a:chOff x="1008" y="2784"/>
            <a:chExt cx="4752" cy="518"/>
          </a:xfrm>
        </p:grpSpPr>
        <p:sp>
          <p:nvSpPr>
            <p:cNvPr id="23572" name="Text Box 16"/>
            <p:cNvSpPr txBox="1">
              <a:spLocks noChangeArrowheads="1"/>
            </p:cNvSpPr>
            <p:nvPr/>
          </p:nvSpPr>
          <p:spPr bwMode="auto">
            <a:xfrm>
              <a:off x="1008" y="2928"/>
              <a:ext cx="5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pPr eaLnBrk="1" hangingPunct="1"/>
              <a:r>
                <a:rPr lang="en-US" b="0">
                  <a:latin typeface="Times New Roman" pitchFamily="18" charset="0"/>
                </a:rPr>
                <a:t>Acids</a:t>
              </a:r>
            </a:p>
          </p:txBody>
        </p:sp>
        <p:sp>
          <p:nvSpPr>
            <p:cNvPr id="23573" name="Rectangle 17"/>
            <p:cNvSpPr>
              <a:spLocks noChangeArrowheads="1"/>
            </p:cNvSpPr>
            <p:nvPr/>
          </p:nvSpPr>
          <p:spPr bwMode="auto">
            <a:xfrm>
              <a:off x="1680" y="2796"/>
              <a:ext cx="218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eaLnBrk="1" hangingPunct="1">
                <a:spcBef>
                  <a:spcPct val="20000"/>
                </a:spcBef>
                <a:buClr>
                  <a:srgbClr val="339933"/>
                </a:buClr>
              </a:pPr>
              <a:r>
                <a:rPr lang="en-US" altLang="en-US" sz="2800" b="0">
                  <a:solidFill>
                    <a:srgbClr val="000000"/>
                  </a:solidFill>
                  <a:latin typeface="Times New Roman" pitchFamily="18" charset="0"/>
                </a:rPr>
                <a:t>H</a:t>
              </a:r>
              <a:r>
                <a:rPr lang="en-US" altLang="en-US" sz="2800" b="0" baseline="-25000">
                  <a:solidFill>
                    <a:srgbClr val="000000"/>
                  </a:solidFill>
                  <a:latin typeface="Times New Roman" pitchFamily="18" charset="0"/>
                </a:rPr>
                <a:t>2</a:t>
              </a:r>
              <a:r>
                <a:rPr lang="en-US" altLang="en-US" sz="2800" b="0">
                  <a:solidFill>
                    <a:srgbClr val="000000"/>
                  </a:solidFill>
                  <a:latin typeface="Times New Roman" pitchFamily="18" charset="0"/>
                </a:rPr>
                <a:t>O   </a:t>
              </a:r>
              <a:r>
                <a:rPr lang="en-US" sz="4000">
                  <a:latin typeface="Times New Roman" pitchFamily="18" charset="0"/>
                </a:rPr>
                <a:t>&gt;</a:t>
              </a:r>
              <a:r>
                <a:rPr lang="en-US" altLang="en-US" sz="2800" b="0">
                  <a:solidFill>
                    <a:srgbClr val="000000"/>
                  </a:solidFill>
                  <a:latin typeface="Times New Roman" pitchFamily="18" charset="0"/>
                </a:rPr>
                <a:t>   H</a:t>
              </a:r>
              <a:r>
                <a:rPr lang="en-US" altLang="en-US" sz="2800" b="0" baseline="30000">
                  <a:solidFill>
                    <a:srgbClr val="000000"/>
                  </a:solidFill>
                  <a:latin typeface="Times New Roman" pitchFamily="18" charset="0"/>
                </a:rPr>
                <a:t>+</a:t>
              </a:r>
              <a:r>
                <a:rPr lang="en-US" altLang="en-US" sz="2800" b="0">
                  <a:solidFill>
                    <a:srgbClr val="000000"/>
                  </a:solidFill>
                  <a:latin typeface="Times New Roman" pitchFamily="18" charset="0"/>
                </a:rPr>
                <a:t> + OH</a:t>
              </a:r>
              <a:r>
                <a:rPr lang="en-US" altLang="en-US" sz="2800" b="0" baseline="30000">
                  <a:solidFill>
                    <a:srgbClr val="000000"/>
                  </a:solidFill>
                  <a:latin typeface="Times New Roman" pitchFamily="18" charset="0"/>
                </a:rPr>
                <a:t>-</a:t>
              </a:r>
            </a:p>
          </p:txBody>
        </p:sp>
        <p:sp>
          <p:nvSpPr>
            <p:cNvPr id="23574" name="Line 18"/>
            <p:cNvSpPr>
              <a:spLocks noChangeShapeType="1"/>
            </p:cNvSpPr>
            <p:nvPr/>
          </p:nvSpPr>
          <p:spPr bwMode="auto">
            <a:xfrm flipV="1">
              <a:off x="2880" y="2928"/>
              <a:ext cx="0"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5" name="Text Box 19"/>
            <p:cNvSpPr txBox="1">
              <a:spLocks noChangeArrowheads="1"/>
            </p:cNvSpPr>
            <p:nvPr/>
          </p:nvSpPr>
          <p:spPr bwMode="auto">
            <a:xfrm>
              <a:off x="4009" y="2784"/>
              <a:ext cx="175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pPr eaLnBrk="1" hangingPunct="1"/>
              <a:r>
                <a:rPr lang="en-US" b="0">
                  <a:latin typeface="Times New Roman" pitchFamily="18" charset="0"/>
                </a:rPr>
                <a:t>HCl – acidic solution</a:t>
              </a:r>
            </a:p>
            <a:p>
              <a:pPr eaLnBrk="1" hangingPunct="1"/>
              <a:r>
                <a:rPr lang="en-US" altLang="en-US" b="0">
                  <a:solidFill>
                    <a:srgbClr val="000000"/>
                  </a:solidFill>
                  <a:latin typeface="Times New Roman" pitchFamily="18" charset="0"/>
                </a:rPr>
                <a:t>HCl -&gt; </a:t>
              </a:r>
              <a:r>
                <a:rPr lang="en-US" altLang="en-US">
                  <a:solidFill>
                    <a:srgbClr val="000000"/>
                  </a:solidFill>
                  <a:latin typeface="Times New Roman" pitchFamily="18" charset="0"/>
                </a:rPr>
                <a:t>H</a:t>
              </a:r>
              <a:r>
                <a:rPr lang="en-US" altLang="en-US" baseline="30000">
                  <a:solidFill>
                    <a:srgbClr val="000000"/>
                  </a:solidFill>
                  <a:latin typeface="Times New Roman" pitchFamily="18" charset="0"/>
                </a:rPr>
                <a:t>+</a:t>
              </a:r>
              <a:r>
                <a:rPr lang="en-US" altLang="en-US" b="0">
                  <a:solidFill>
                    <a:srgbClr val="000000"/>
                  </a:solidFill>
                  <a:latin typeface="Times New Roman" pitchFamily="18" charset="0"/>
                </a:rPr>
                <a:t> + Cl</a:t>
              </a:r>
              <a:r>
                <a:rPr lang="en-US" altLang="en-US" b="0" baseline="30000">
                  <a:solidFill>
                    <a:srgbClr val="000000"/>
                  </a:solidFill>
                  <a:latin typeface="Times New Roman" pitchFamily="18" charset="0"/>
                </a:rPr>
                <a:t>-</a:t>
              </a:r>
              <a:endParaRPr lang="en-US" b="0" baseline="30000">
                <a:solidFill>
                  <a:srgbClr val="000000"/>
                </a:solidFill>
                <a:latin typeface="Times New Roman" pitchFamily="18" charset="0"/>
              </a:endParaRPr>
            </a:p>
          </p:txBody>
        </p:sp>
      </p:grpSp>
      <p:grpSp>
        <p:nvGrpSpPr>
          <p:cNvPr id="6" name="Group 20"/>
          <p:cNvGrpSpPr>
            <a:grpSpLocks/>
          </p:cNvGrpSpPr>
          <p:nvPr/>
        </p:nvGrpSpPr>
        <p:grpSpPr bwMode="auto">
          <a:xfrm>
            <a:off x="0" y="5257800"/>
            <a:ext cx="10287000" cy="1431925"/>
            <a:chOff x="0" y="3312"/>
            <a:chExt cx="6480" cy="902"/>
          </a:xfrm>
        </p:grpSpPr>
        <p:grpSp>
          <p:nvGrpSpPr>
            <p:cNvPr id="23563" name="Group 21"/>
            <p:cNvGrpSpPr>
              <a:grpSpLocks/>
            </p:cNvGrpSpPr>
            <p:nvPr/>
          </p:nvGrpSpPr>
          <p:grpSpPr bwMode="auto">
            <a:xfrm>
              <a:off x="0" y="3312"/>
              <a:ext cx="6480" cy="902"/>
              <a:chOff x="0" y="3312"/>
              <a:chExt cx="6480" cy="902"/>
            </a:xfrm>
          </p:grpSpPr>
          <p:sp>
            <p:nvSpPr>
              <p:cNvPr id="23565" name="Text Box 22"/>
              <p:cNvSpPr txBox="1">
                <a:spLocks noChangeArrowheads="1"/>
              </p:cNvSpPr>
              <p:nvPr/>
            </p:nvSpPr>
            <p:spPr bwMode="auto">
              <a:xfrm>
                <a:off x="1020" y="3360"/>
                <a:ext cx="5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pPr eaLnBrk="1" hangingPunct="1"/>
                <a:r>
                  <a:rPr lang="en-US" b="0">
                    <a:latin typeface="Times New Roman" pitchFamily="18" charset="0"/>
                  </a:rPr>
                  <a:t>Bases</a:t>
                </a:r>
              </a:p>
            </p:txBody>
          </p:sp>
          <p:sp>
            <p:nvSpPr>
              <p:cNvPr id="23566" name="Rectangle 23"/>
              <p:cNvSpPr>
                <a:spLocks noChangeArrowheads="1"/>
              </p:cNvSpPr>
              <p:nvPr/>
            </p:nvSpPr>
            <p:spPr bwMode="auto">
              <a:xfrm>
                <a:off x="1680" y="3369"/>
                <a:ext cx="21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eaLnBrk="1" hangingPunct="1">
                  <a:spcBef>
                    <a:spcPct val="20000"/>
                  </a:spcBef>
                  <a:buClr>
                    <a:srgbClr val="339933"/>
                  </a:buClr>
                </a:pPr>
                <a:r>
                  <a:rPr lang="en-US" altLang="en-US" sz="2800" b="0">
                    <a:solidFill>
                      <a:srgbClr val="000000"/>
                    </a:solidFill>
                    <a:latin typeface="Times New Roman" pitchFamily="18" charset="0"/>
                  </a:rPr>
                  <a:t>H</a:t>
                </a:r>
                <a:r>
                  <a:rPr lang="en-US" altLang="en-US" sz="2800" b="0" baseline="-25000">
                    <a:solidFill>
                      <a:srgbClr val="000000"/>
                    </a:solidFill>
                    <a:latin typeface="Times New Roman" pitchFamily="18" charset="0"/>
                  </a:rPr>
                  <a:t>2</a:t>
                </a:r>
                <a:r>
                  <a:rPr lang="en-US" altLang="en-US" sz="2800" b="0">
                    <a:solidFill>
                      <a:srgbClr val="000000"/>
                    </a:solidFill>
                    <a:latin typeface="Times New Roman" pitchFamily="18" charset="0"/>
                  </a:rPr>
                  <a:t>O         H</a:t>
                </a:r>
                <a:r>
                  <a:rPr lang="en-US" altLang="en-US" sz="2800" b="0" baseline="30000">
                    <a:solidFill>
                      <a:srgbClr val="000000"/>
                    </a:solidFill>
                    <a:latin typeface="Times New Roman" pitchFamily="18" charset="0"/>
                  </a:rPr>
                  <a:t>+</a:t>
                </a:r>
                <a:r>
                  <a:rPr lang="en-US" altLang="en-US" sz="2800" b="0">
                    <a:solidFill>
                      <a:srgbClr val="000000"/>
                    </a:solidFill>
                    <a:latin typeface="Times New Roman" pitchFamily="18" charset="0"/>
                  </a:rPr>
                  <a:t> + OH</a:t>
                </a:r>
                <a:r>
                  <a:rPr lang="en-US" altLang="en-US" sz="2800" b="0" baseline="30000">
                    <a:solidFill>
                      <a:srgbClr val="000000"/>
                    </a:solidFill>
                    <a:latin typeface="Times New Roman" pitchFamily="18" charset="0"/>
                  </a:rPr>
                  <a:t>-</a:t>
                </a:r>
              </a:p>
            </p:txBody>
          </p:sp>
          <p:sp>
            <p:nvSpPr>
              <p:cNvPr id="23567" name="Line 24"/>
              <p:cNvSpPr>
                <a:spLocks noChangeShapeType="1"/>
              </p:cNvSpPr>
              <p:nvPr/>
            </p:nvSpPr>
            <p:spPr bwMode="auto">
              <a:xfrm>
                <a:off x="2880" y="3408"/>
                <a:ext cx="0"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8" name="Text Box 25"/>
              <p:cNvSpPr txBox="1">
                <a:spLocks noChangeArrowheads="1"/>
              </p:cNvSpPr>
              <p:nvPr/>
            </p:nvSpPr>
            <p:spPr bwMode="auto">
              <a:xfrm>
                <a:off x="4070" y="3338"/>
                <a:ext cx="17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a:defRPr>
                </a:lvl1pPr>
                <a:lvl2pPr marL="742950" indent="-285750">
                  <a:defRPr sz="2400" b="1">
                    <a:solidFill>
                      <a:schemeClr val="tx1"/>
                    </a:solidFill>
                    <a:latin typeface="Times"/>
                  </a:defRPr>
                </a:lvl2pPr>
                <a:lvl3pPr marL="1143000" indent="-228600">
                  <a:defRPr sz="2400" b="1">
                    <a:solidFill>
                      <a:schemeClr val="tx1"/>
                    </a:solidFill>
                    <a:latin typeface="Times"/>
                  </a:defRPr>
                </a:lvl3pPr>
                <a:lvl4pPr marL="1600200" indent="-228600">
                  <a:defRPr sz="2400" b="1">
                    <a:solidFill>
                      <a:schemeClr val="tx1"/>
                    </a:solidFill>
                    <a:latin typeface="Times"/>
                  </a:defRPr>
                </a:lvl4pPr>
                <a:lvl5pPr marL="2057400" indent="-228600">
                  <a:defRPr sz="2400" b="1">
                    <a:solidFill>
                      <a:schemeClr val="tx1"/>
                    </a:solidFill>
                    <a:latin typeface="Times"/>
                  </a:defRPr>
                </a:lvl5pPr>
                <a:lvl6pPr marL="2514600" indent="-228600" eaLnBrk="0" fontAlgn="base" hangingPunct="0">
                  <a:spcBef>
                    <a:spcPct val="0"/>
                  </a:spcBef>
                  <a:spcAft>
                    <a:spcPct val="0"/>
                  </a:spcAft>
                  <a:defRPr sz="2400" b="1">
                    <a:solidFill>
                      <a:schemeClr val="tx1"/>
                    </a:solidFill>
                    <a:latin typeface="Times"/>
                  </a:defRPr>
                </a:lvl6pPr>
                <a:lvl7pPr marL="2971800" indent="-228600" eaLnBrk="0" fontAlgn="base" hangingPunct="0">
                  <a:spcBef>
                    <a:spcPct val="0"/>
                  </a:spcBef>
                  <a:spcAft>
                    <a:spcPct val="0"/>
                  </a:spcAft>
                  <a:defRPr sz="2400" b="1">
                    <a:solidFill>
                      <a:schemeClr val="tx1"/>
                    </a:solidFill>
                    <a:latin typeface="Times"/>
                  </a:defRPr>
                </a:lvl7pPr>
                <a:lvl8pPr marL="3429000" indent="-228600" eaLnBrk="0" fontAlgn="base" hangingPunct="0">
                  <a:spcBef>
                    <a:spcPct val="0"/>
                  </a:spcBef>
                  <a:spcAft>
                    <a:spcPct val="0"/>
                  </a:spcAft>
                  <a:defRPr sz="2400" b="1">
                    <a:solidFill>
                      <a:schemeClr val="tx1"/>
                    </a:solidFill>
                    <a:latin typeface="Times"/>
                  </a:defRPr>
                </a:lvl8pPr>
                <a:lvl9pPr marL="3886200" indent="-228600" eaLnBrk="0" fontAlgn="base" hangingPunct="0">
                  <a:spcBef>
                    <a:spcPct val="0"/>
                  </a:spcBef>
                  <a:spcAft>
                    <a:spcPct val="0"/>
                  </a:spcAft>
                  <a:defRPr sz="2400" b="1">
                    <a:solidFill>
                      <a:schemeClr val="tx1"/>
                    </a:solidFill>
                    <a:latin typeface="Times"/>
                  </a:defRPr>
                </a:lvl9pPr>
              </a:lstStyle>
              <a:p>
                <a:pPr eaLnBrk="1" hangingPunct="1"/>
                <a:r>
                  <a:rPr lang="en-US" altLang="en-US" b="0">
                    <a:solidFill>
                      <a:srgbClr val="000000"/>
                    </a:solidFill>
                    <a:latin typeface="Times New Roman" pitchFamily="18" charset="0"/>
                  </a:rPr>
                  <a:t>NH</a:t>
                </a:r>
                <a:r>
                  <a:rPr lang="en-US" altLang="en-US" b="0" baseline="-25000">
                    <a:solidFill>
                      <a:srgbClr val="000000"/>
                    </a:solidFill>
                    <a:latin typeface="Times New Roman" pitchFamily="18" charset="0"/>
                  </a:rPr>
                  <a:t>3</a:t>
                </a:r>
                <a:r>
                  <a:rPr lang="en-US" altLang="en-US" b="0">
                    <a:solidFill>
                      <a:srgbClr val="000000"/>
                    </a:solidFill>
                    <a:latin typeface="Times New Roman" pitchFamily="18" charset="0"/>
                  </a:rPr>
                  <a:t> + </a:t>
                </a:r>
                <a:r>
                  <a:rPr lang="en-US" altLang="en-US">
                    <a:solidFill>
                      <a:srgbClr val="000000"/>
                    </a:solidFill>
                    <a:latin typeface="Times New Roman" pitchFamily="18" charset="0"/>
                  </a:rPr>
                  <a:t>H</a:t>
                </a:r>
                <a:r>
                  <a:rPr lang="en-US" altLang="en-US" baseline="30000">
                    <a:solidFill>
                      <a:srgbClr val="000000"/>
                    </a:solidFill>
                    <a:latin typeface="Times New Roman" pitchFamily="18" charset="0"/>
                  </a:rPr>
                  <a:t>+</a:t>
                </a:r>
                <a:r>
                  <a:rPr lang="en-US" altLang="en-US" b="0">
                    <a:solidFill>
                      <a:srgbClr val="000000"/>
                    </a:solidFill>
                    <a:latin typeface="Times New Roman" pitchFamily="18" charset="0"/>
                  </a:rPr>
                  <a:t> &lt;=&gt; NH</a:t>
                </a:r>
                <a:r>
                  <a:rPr lang="en-US" altLang="en-US" b="0" baseline="-25000">
                    <a:solidFill>
                      <a:srgbClr val="000000"/>
                    </a:solidFill>
                    <a:latin typeface="Times New Roman" pitchFamily="18" charset="0"/>
                  </a:rPr>
                  <a:t>4</a:t>
                </a:r>
                <a:r>
                  <a:rPr lang="en-US" altLang="en-US" b="0" baseline="30000">
                    <a:solidFill>
                      <a:srgbClr val="000000"/>
                    </a:solidFill>
                    <a:latin typeface="Times New Roman" pitchFamily="18" charset="0"/>
                  </a:rPr>
                  <a:t>+</a:t>
                </a:r>
                <a:endParaRPr lang="en-US" b="0" baseline="30000">
                  <a:solidFill>
                    <a:srgbClr val="000000"/>
                  </a:solidFill>
                  <a:latin typeface="Times New Roman" pitchFamily="18" charset="0"/>
                </a:endParaRPr>
              </a:p>
            </p:txBody>
          </p:sp>
          <p:sp>
            <p:nvSpPr>
              <p:cNvPr id="23569" name="Rectangle 26"/>
              <p:cNvSpPr>
                <a:spLocks noChangeArrowheads="1"/>
              </p:cNvSpPr>
              <p:nvPr/>
            </p:nvSpPr>
            <p:spPr bwMode="auto">
              <a:xfrm>
                <a:off x="4060" y="3696"/>
                <a:ext cx="24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0">
                    <a:solidFill>
                      <a:srgbClr val="000000"/>
                    </a:solidFill>
                    <a:latin typeface="Times New Roman" pitchFamily="18" charset="0"/>
                  </a:rPr>
                  <a:t>NaOH -&gt; Na</a:t>
                </a:r>
                <a:r>
                  <a:rPr lang="en-US" altLang="en-US" b="0" baseline="30000">
                    <a:solidFill>
                      <a:srgbClr val="000000"/>
                    </a:solidFill>
                    <a:latin typeface="Times New Roman" pitchFamily="18" charset="0"/>
                  </a:rPr>
                  <a:t>+</a:t>
                </a:r>
                <a:r>
                  <a:rPr lang="en-US" altLang="en-US" b="0">
                    <a:solidFill>
                      <a:srgbClr val="000000"/>
                    </a:solidFill>
                    <a:latin typeface="Times New Roman" pitchFamily="18" charset="0"/>
                  </a:rPr>
                  <a:t> + </a:t>
                </a:r>
                <a:r>
                  <a:rPr lang="en-US" altLang="en-US">
                    <a:solidFill>
                      <a:srgbClr val="000000"/>
                    </a:solidFill>
                    <a:latin typeface="Times New Roman" pitchFamily="18" charset="0"/>
                  </a:rPr>
                  <a:t>OH</a:t>
                </a:r>
                <a:r>
                  <a:rPr lang="en-US" altLang="en-US" baseline="30000">
                    <a:solidFill>
                      <a:srgbClr val="000000"/>
                    </a:solidFill>
                    <a:latin typeface="Times New Roman" pitchFamily="18" charset="0"/>
                  </a:rPr>
                  <a:t>-</a:t>
                </a:r>
                <a:r>
                  <a:rPr lang="en-US" altLang="en-US" b="0">
                    <a:solidFill>
                      <a:srgbClr val="000000"/>
                    </a:solidFill>
                    <a:latin typeface="Times New Roman" pitchFamily="18" charset="0"/>
                  </a:rPr>
                  <a:t>		</a:t>
                </a:r>
              </a:p>
              <a:p>
                <a:pPr eaLnBrk="1" hangingPunct="1"/>
                <a:r>
                  <a:rPr lang="en-US" altLang="en-US" b="0">
                    <a:solidFill>
                      <a:srgbClr val="000000"/>
                    </a:solidFill>
                    <a:latin typeface="Times New Roman" pitchFamily="18" charset="0"/>
                  </a:rPr>
                  <a:t>OH</a:t>
                </a:r>
                <a:r>
                  <a:rPr lang="en-US" altLang="en-US" b="0" baseline="30000">
                    <a:solidFill>
                      <a:srgbClr val="000000"/>
                    </a:solidFill>
                    <a:latin typeface="Times New Roman" pitchFamily="18" charset="0"/>
                  </a:rPr>
                  <a:t>-</a:t>
                </a:r>
                <a:r>
                  <a:rPr lang="en-US" altLang="en-US" b="0">
                    <a:solidFill>
                      <a:srgbClr val="000000"/>
                    </a:solidFill>
                    <a:latin typeface="Times New Roman" pitchFamily="18" charset="0"/>
                  </a:rPr>
                  <a:t> + H</a:t>
                </a:r>
                <a:r>
                  <a:rPr lang="en-US" altLang="en-US" b="0" baseline="30000">
                    <a:solidFill>
                      <a:srgbClr val="000000"/>
                    </a:solidFill>
                    <a:latin typeface="Times New Roman" pitchFamily="18" charset="0"/>
                  </a:rPr>
                  <a:t>+</a:t>
                </a:r>
                <a:r>
                  <a:rPr lang="en-US" altLang="en-US" b="0">
                    <a:solidFill>
                      <a:srgbClr val="000000"/>
                    </a:solidFill>
                    <a:latin typeface="Times New Roman" pitchFamily="18" charset="0"/>
                  </a:rPr>
                  <a:t> -&gt; H</a:t>
                </a:r>
                <a:r>
                  <a:rPr lang="en-US" altLang="en-US" b="0" baseline="-25000">
                    <a:solidFill>
                      <a:srgbClr val="000000"/>
                    </a:solidFill>
                    <a:latin typeface="Times New Roman" pitchFamily="18" charset="0"/>
                  </a:rPr>
                  <a:t>2</a:t>
                </a:r>
                <a:r>
                  <a:rPr lang="en-US" altLang="en-US" b="0">
                    <a:solidFill>
                      <a:srgbClr val="000000"/>
                    </a:solidFill>
                    <a:latin typeface="Times New Roman" pitchFamily="18" charset="0"/>
                  </a:rPr>
                  <a:t>O</a:t>
                </a:r>
                <a:endParaRPr lang="en-US" b="0">
                  <a:solidFill>
                    <a:srgbClr val="000000"/>
                  </a:solidFill>
                  <a:latin typeface="Times New Roman" pitchFamily="18" charset="0"/>
                </a:endParaRPr>
              </a:p>
            </p:txBody>
          </p:sp>
          <p:sp>
            <p:nvSpPr>
              <p:cNvPr id="23570" name="Line 27"/>
              <p:cNvSpPr>
                <a:spLocks noChangeShapeType="1"/>
              </p:cNvSpPr>
              <p:nvPr/>
            </p:nvSpPr>
            <p:spPr bwMode="auto">
              <a:xfrm>
                <a:off x="0" y="3312"/>
                <a:ext cx="57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1" name="Line 28"/>
              <p:cNvSpPr>
                <a:spLocks noChangeShapeType="1"/>
              </p:cNvSpPr>
              <p:nvPr/>
            </p:nvSpPr>
            <p:spPr bwMode="auto">
              <a:xfrm flipV="1">
                <a:off x="3408" y="3408"/>
                <a:ext cx="0"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564" name="Line 29"/>
            <p:cNvSpPr>
              <a:spLocks noChangeShapeType="1"/>
            </p:cNvSpPr>
            <p:nvPr/>
          </p:nvSpPr>
          <p:spPr bwMode="auto">
            <a:xfrm flipH="1">
              <a:off x="2496" y="3552"/>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103722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6667"/>
                                        </p:tgtEl>
                                        <p:attrNameLst>
                                          <p:attrName>style.visibility</p:attrName>
                                        </p:attrNameLst>
                                      </p:cBhvr>
                                      <p:to>
                                        <p:strVal val="visible"/>
                                      </p:to>
                                    </p:set>
                                    <p:animEffect transition="in" filter="dissolve">
                                      <p:cBhvr>
                                        <p:cTn id="17" dur="500"/>
                                        <p:tgtEl>
                                          <p:spTgt spid="3266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7"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bwMode="auto">
          <a:xfrm>
            <a:off x="152400" y="2667000"/>
            <a:ext cx="8915400" cy="405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buClr>
                <a:srgbClr val="339933"/>
              </a:buClr>
            </a:pPr>
            <a:r>
              <a:rPr lang="en-US" altLang="en-US" sz="2500" b="1" dirty="0" smtClean="0">
                <a:solidFill>
                  <a:srgbClr val="000000"/>
                </a:solidFill>
              </a:rPr>
              <a:t>Acid</a:t>
            </a:r>
            <a:r>
              <a:rPr lang="en-US" altLang="en-US" sz="2500" dirty="0" smtClean="0">
                <a:solidFill>
                  <a:srgbClr val="000000"/>
                </a:solidFill>
              </a:rPr>
              <a:t> = increases </a:t>
            </a:r>
            <a:r>
              <a:rPr lang="en-US" altLang="en-US" sz="2800" dirty="0" smtClean="0">
                <a:solidFill>
                  <a:srgbClr val="000000"/>
                </a:solidFill>
              </a:rPr>
              <a:t>H</a:t>
            </a:r>
            <a:r>
              <a:rPr lang="en-US" altLang="en-US" sz="2800" baseline="30000" dirty="0" smtClean="0">
                <a:solidFill>
                  <a:srgbClr val="000000"/>
                </a:solidFill>
              </a:rPr>
              <a:t>+</a:t>
            </a:r>
            <a:r>
              <a:rPr lang="en-US" altLang="en-US" sz="2800" dirty="0" smtClean="0">
                <a:solidFill>
                  <a:srgbClr val="000000"/>
                </a:solidFill>
              </a:rPr>
              <a:t> </a:t>
            </a:r>
            <a:r>
              <a:rPr lang="en-US" altLang="en-US" sz="2500" dirty="0" smtClean="0">
                <a:solidFill>
                  <a:srgbClr val="000000"/>
                </a:solidFill>
              </a:rPr>
              <a:t>in solution</a:t>
            </a:r>
          </a:p>
          <a:p>
            <a:pPr marL="1085850" lvl="2">
              <a:buClr>
                <a:srgbClr val="339933"/>
              </a:buClr>
            </a:pPr>
            <a:r>
              <a:rPr lang="en-US" altLang="en-US" sz="2400" dirty="0" err="1" smtClean="0">
                <a:solidFill>
                  <a:srgbClr val="000000"/>
                </a:solidFill>
              </a:rPr>
              <a:t>HCl</a:t>
            </a:r>
            <a:r>
              <a:rPr lang="en-US" altLang="en-US" sz="2400" dirty="0" smtClean="0">
                <a:solidFill>
                  <a:srgbClr val="000000"/>
                </a:solidFill>
              </a:rPr>
              <a:t> -&gt; H</a:t>
            </a:r>
            <a:r>
              <a:rPr lang="en-US" altLang="en-US" sz="2400" baseline="30000" dirty="0" smtClean="0">
                <a:solidFill>
                  <a:srgbClr val="000000"/>
                </a:solidFill>
              </a:rPr>
              <a:t>+</a:t>
            </a:r>
            <a:r>
              <a:rPr lang="en-US" altLang="en-US" sz="2400" dirty="0" smtClean="0">
                <a:solidFill>
                  <a:srgbClr val="000000"/>
                </a:solidFill>
              </a:rPr>
              <a:t> + </a:t>
            </a:r>
            <a:r>
              <a:rPr lang="en-US" altLang="en-US" sz="2400" dirty="0" err="1" smtClean="0">
                <a:solidFill>
                  <a:srgbClr val="000000"/>
                </a:solidFill>
              </a:rPr>
              <a:t>Cl</a:t>
            </a:r>
            <a:r>
              <a:rPr lang="en-US" altLang="en-US" sz="2400" baseline="30000" dirty="0" smtClean="0">
                <a:solidFill>
                  <a:srgbClr val="000000"/>
                </a:solidFill>
              </a:rPr>
              <a:t>-</a:t>
            </a:r>
          </a:p>
          <a:p>
            <a:pPr marL="1085850" lvl="2">
              <a:buClr>
                <a:srgbClr val="339933"/>
              </a:buClr>
            </a:pPr>
            <a:r>
              <a:rPr lang="en-US" altLang="en-US" sz="2400" dirty="0" smtClean="0">
                <a:solidFill>
                  <a:srgbClr val="000000"/>
                </a:solidFill>
              </a:rPr>
              <a:t>Or decreases OH</a:t>
            </a:r>
            <a:r>
              <a:rPr lang="en-US" altLang="en-US" sz="2400" baseline="30000" dirty="0" smtClean="0">
                <a:solidFill>
                  <a:srgbClr val="000000"/>
                </a:solidFill>
              </a:rPr>
              <a:t>- </a:t>
            </a:r>
            <a:r>
              <a:rPr lang="en-US" altLang="en-US" sz="2400" dirty="0" smtClean="0">
                <a:solidFill>
                  <a:srgbClr val="000000"/>
                </a:solidFill>
              </a:rPr>
              <a:t> by formation of H</a:t>
            </a:r>
            <a:r>
              <a:rPr lang="en-US" altLang="en-US" sz="2400" baseline="-25000" dirty="0" smtClean="0">
                <a:solidFill>
                  <a:srgbClr val="000000"/>
                </a:solidFill>
              </a:rPr>
              <a:t>2</a:t>
            </a:r>
            <a:r>
              <a:rPr lang="en-US" altLang="en-US" sz="2400" dirty="0" smtClean="0">
                <a:solidFill>
                  <a:srgbClr val="000000"/>
                </a:solidFill>
              </a:rPr>
              <a:t>O</a:t>
            </a:r>
          </a:p>
          <a:p>
            <a:pPr>
              <a:buClr>
                <a:srgbClr val="339933"/>
              </a:buClr>
            </a:pPr>
            <a:r>
              <a:rPr lang="en-US" altLang="en-US" sz="2500" b="1" dirty="0" smtClean="0">
                <a:solidFill>
                  <a:srgbClr val="000000"/>
                </a:solidFill>
              </a:rPr>
              <a:t>Base</a:t>
            </a:r>
            <a:r>
              <a:rPr lang="en-US" altLang="en-US" sz="2500" dirty="0" smtClean="0">
                <a:solidFill>
                  <a:srgbClr val="000000"/>
                </a:solidFill>
              </a:rPr>
              <a:t> = reduces the </a:t>
            </a:r>
            <a:r>
              <a:rPr lang="en-US" altLang="en-US" sz="2800" dirty="0" smtClean="0">
                <a:solidFill>
                  <a:srgbClr val="000000"/>
                </a:solidFill>
              </a:rPr>
              <a:t>H</a:t>
            </a:r>
            <a:r>
              <a:rPr lang="en-US" altLang="en-US" sz="2800" baseline="30000" dirty="0" smtClean="0">
                <a:solidFill>
                  <a:srgbClr val="000000"/>
                </a:solidFill>
              </a:rPr>
              <a:t>+</a:t>
            </a:r>
            <a:r>
              <a:rPr lang="en-US" altLang="en-US" sz="2500" dirty="0" smtClean="0">
                <a:solidFill>
                  <a:srgbClr val="000000"/>
                </a:solidFill>
              </a:rPr>
              <a:t> concentration</a:t>
            </a:r>
          </a:p>
          <a:p>
            <a:pPr lvl="1">
              <a:buClr>
                <a:srgbClr val="339933"/>
              </a:buClr>
            </a:pPr>
            <a:r>
              <a:rPr lang="en-US" altLang="en-US" sz="2400" dirty="0" smtClean="0">
                <a:solidFill>
                  <a:srgbClr val="000000"/>
                </a:solidFill>
              </a:rPr>
              <a:t>Some bases reduce H</a:t>
            </a:r>
            <a:r>
              <a:rPr lang="en-US" altLang="en-US" sz="2400" baseline="30000" dirty="0" smtClean="0">
                <a:solidFill>
                  <a:srgbClr val="000000"/>
                </a:solidFill>
              </a:rPr>
              <a:t>+</a:t>
            </a:r>
            <a:r>
              <a:rPr lang="en-US" altLang="en-US" sz="2400" dirty="0" smtClean="0">
                <a:solidFill>
                  <a:srgbClr val="000000"/>
                </a:solidFill>
              </a:rPr>
              <a:t> directly.</a:t>
            </a:r>
          </a:p>
          <a:p>
            <a:pPr marL="1428750" lvl="3">
              <a:lnSpc>
                <a:spcPct val="80000"/>
              </a:lnSpc>
              <a:buClr>
                <a:srgbClr val="339933"/>
              </a:buClr>
            </a:pPr>
            <a:r>
              <a:rPr lang="en-US" altLang="en-US" sz="2100" dirty="0" smtClean="0">
                <a:solidFill>
                  <a:srgbClr val="000000"/>
                </a:solidFill>
              </a:rPr>
              <a:t>NH</a:t>
            </a:r>
            <a:r>
              <a:rPr lang="en-US" altLang="en-US" sz="2100" baseline="-25000" dirty="0" smtClean="0">
                <a:solidFill>
                  <a:srgbClr val="000000"/>
                </a:solidFill>
              </a:rPr>
              <a:t>3</a:t>
            </a:r>
            <a:r>
              <a:rPr lang="en-US" altLang="en-US" sz="2100" dirty="0" smtClean="0">
                <a:solidFill>
                  <a:srgbClr val="000000"/>
                </a:solidFill>
              </a:rPr>
              <a:t> + H</a:t>
            </a:r>
            <a:r>
              <a:rPr lang="en-US" altLang="en-US" sz="2100" baseline="30000" dirty="0" smtClean="0">
                <a:solidFill>
                  <a:srgbClr val="000000"/>
                </a:solidFill>
              </a:rPr>
              <a:t>+</a:t>
            </a:r>
            <a:r>
              <a:rPr lang="en-US" altLang="en-US" sz="2100" dirty="0" smtClean="0">
                <a:solidFill>
                  <a:srgbClr val="000000"/>
                </a:solidFill>
              </a:rPr>
              <a:t> &lt;=&gt; NH</a:t>
            </a:r>
            <a:r>
              <a:rPr lang="en-US" altLang="en-US" sz="2100" baseline="-25000" dirty="0" smtClean="0">
                <a:solidFill>
                  <a:srgbClr val="000000"/>
                </a:solidFill>
              </a:rPr>
              <a:t>4</a:t>
            </a:r>
            <a:r>
              <a:rPr lang="en-US" altLang="en-US" sz="2100" baseline="30000" dirty="0" smtClean="0">
                <a:solidFill>
                  <a:srgbClr val="000000"/>
                </a:solidFill>
              </a:rPr>
              <a:t>+</a:t>
            </a:r>
          </a:p>
          <a:p>
            <a:pPr lvl="1">
              <a:buClr>
                <a:srgbClr val="339933"/>
              </a:buClr>
            </a:pPr>
            <a:r>
              <a:rPr lang="en-US" altLang="en-US" sz="2400" dirty="0" smtClean="0">
                <a:solidFill>
                  <a:srgbClr val="000000"/>
                </a:solidFill>
              </a:rPr>
              <a:t>Some bases reduce H</a:t>
            </a:r>
            <a:r>
              <a:rPr lang="en-US" altLang="en-US" sz="2400" baseline="30000" dirty="0" smtClean="0">
                <a:solidFill>
                  <a:srgbClr val="000000"/>
                </a:solidFill>
              </a:rPr>
              <a:t>+</a:t>
            </a:r>
            <a:r>
              <a:rPr lang="en-US" altLang="en-US" sz="2400" dirty="0" smtClean="0">
                <a:solidFill>
                  <a:srgbClr val="000000"/>
                </a:solidFill>
              </a:rPr>
              <a:t> indirectly</a:t>
            </a:r>
          </a:p>
          <a:p>
            <a:pPr marL="1085850" lvl="2">
              <a:lnSpc>
                <a:spcPct val="80000"/>
              </a:lnSpc>
              <a:buClr>
                <a:srgbClr val="339933"/>
              </a:buClr>
            </a:pPr>
            <a:r>
              <a:rPr lang="en-US" altLang="en-US" sz="2400" dirty="0" err="1" smtClean="0">
                <a:solidFill>
                  <a:srgbClr val="000000"/>
                </a:solidFill>
              </a:rPr>
              <a:t>NaOH</a:t>
            </a:r>
            <a:r>
              <a:rPr lang="en-US" altLang="en-US" sz="2400" dirty="0" smtClean="0">
                <a:solidFill>
                  <a:srgbClr val="000000"/>
                </a:solidFill>
              </a:rPr>
              <a:t> -&gt; Na</a:t>
            </a:r>
            <a:r>
              <a:rPr lang="en-US" altLang="en-US" sz="2400" baseline="30000" dirty="0" smtClean="0">
                <a:solidFill>
                  <a:srgbClr val="000000"/>
                </a:solidFill>
              </a:rPr>
              <a:t>+</a:t>
            </a:r>
            <a:r>
              <a:rPr lang="en-US" altLang="en-US" sz="2400" dirty="0" smtClean="0">
                <a:solidFill>
                  <a:srgbClr val="000000"/>
                </a:solidFill>
              </a:rPr>
              <a:t> + OH</a:t>
            </a:r>
            <a:r>
              <a:rPr lang="en-US" altLang="en-US" sz="2400" baseline="30000" dirty="0" smtClean="0">
                <a:solidFill>
                  <a:srgbClr val="000000"/>
                </a:solidFill>
              </a:rPr>
              <a:t>-</a:t>
            </a:r>
            <a:r>
              <a:rPr lang="en-US" altLang="en-US" sz="2400" dirty="0" smtClean="0">
                <a:solidFill>
                  <a:srgbClr val="000000"/>
                </a:solidFill>
              </a:rPr>
              <a:t>		OH</a:t>
            </a:r>
            <a:r>
              <a:rPr lang="en-US" altLang="en-US" sz="2400" baseline="30000" dirty="0" smtClean="0">
                <a:solidFill>
                  <a:srgbClr val="000000"/>
                </a:solidFill>
              </a:rPr>
              <a:t>-</a:t>
            </a:r>
            <a:r>
              <a:rPr lang="en-US" altLang="en-US" sz="2400" dirty="0" smtClean="0">
                <a:solidFill>
                  <a:srgbClr val="000000"/>
                </a:solidFill>
              </a:rPr>
              <a:t> + H</a:t>
            </a:r>
            <a:r>
              <a:rPr lang="en-US" altLang="en-US" sz="2400" baseline="30000" dirty="0" smtClean="0">
                <a:solidFill>
                  <a:srgbClr val="000000"/>
                </a:solidFill>
              </a:rPr>
              <a:t>+</a:t>
            </a:r>
            <a:r>
              <a:rPr lang="en-US" altLang="en-US" sz="2400" dirty="0" smtClean="0">
                <a:solidFill>
                  <a:srgbClr val="000000"/>
                </a:solidFill>
              </a:rPr>
              <a:t> -&gt; H</a:t>
            </a:r>
            <a:r>
              <a:rPr lang="en-US" altLang="en-US" sz="2400" baseline="-25000" dirty="0" smtClean="0">
                <a:solidFill>
                  <a:srgbClr val="000000"/>
                </a:solidFill>
              </a:rPr>
              <a:t>2</a:t>
            </a:r>
            <a:r>
              <a:rPr lang="en-US" altLang="en-US" sz="2400" dirty="0" smtClean="0">
                <a:solidFill>
                  <a:srgbClr val="000000"/>
                </a:solidFill>
              </a:rPr>
              <a:t>O</a:t>
            </a:r>
          </a:p>
        </p:txBody>
      </p:sp>
      <p:sp>
        <p:nvSpPr>
          <p:cNvPr id="25603" name="Rectangle 3"/>
          <p:cNvSpPr>
            <a:spLocks noGrp="1" noChangeArrowheads="1"/>
          </p:cNvSpPr>
          <p:nvPr>
            <p:ph type="title"/>
          </p:nvPr>
        </p:nvSpPr>
        <p:spPr bwMode="auto">
          <a:xfrm>
            <a:off x="152400" y="838200"/>
            <a:ext cx="8763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b="1" dirty="0" smtClean="0">
                <a:solidFill>
                  <a:srgbClr val="339933"/>
                </a:solidFill>
              </a:rPr>
              <a:t> Biological systems are sensitive to 	changes in pH</a:t>
            </a:r>
            <a:endParaRPr lang="en-US" altLang="en-US" b="1" dirty="0" smtClean="0"/>
          </a:p>
        </p:txBody>
      </p:sp>
      <p:sp>
        <p:nvSpPr>
          <p:cNvPr id="25604" name="Line 4"/>
          <p:cNvSpPr>
            <a:spLocks noChangeShapeType="1"/>
          </p:cNvSpPr>
          <p:nvPr/>
        </p:nvSpPr>
        <p:spPr bwMode="auto">
          <a:xfrm>
            <a:off x="152400" y="2133600"/>
            <a:ext cx="87630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734560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12032" y="1143000"/>
            <a:ext cx="4191000" cy="2417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1">
              <a:buClr>
                <a:srgbClr val="339933"/>
              </a:buClr>
              <a:buFont typeface="Times"/>
              <a:buNone/>
            </a:pPr>
            <a:r>
              <a:rPr lang="en-US" altLang="en-US" sz="2800" dirty="0" smtClean="0">
                <a:solidFill>
                  <a:srgbClr val="000000"/>
                </a:solidFill>
              </a:rPr>
              <a:t>Values for pH </a:t>
            </a:r>
            <a:r>
              <a:rPr lang="en-US" altLang="en-US" sz="2800" i="1" dirty="0" smtClean="0">
                <a:solidFill>
                  <a:srgbClr val="000000"/>
                </a:solidFill>
              </a:rPr>
              <a:t>decline</a:t>
            </a:r>
            <a:r>
              <a:rPr lang="en-US" altLang="en-US" sz="2800" dirty="0" smtClean="0">
                <a:solidFill>
                  <a:srgbClr val="000000"/>
                </a:solidFill>
              </a:rPr>
              <a:t> as [H</a:t>
            </a:r>
            <a:r>
              <a:rPr lang="en-US" altLang="en-US" sz="2800" baseline="30000" dirty="0" smtClean="0">
                <a:solidFill>
                  <a:srgbClr val="000000"/>
                </a:solidFill>
              </a:rPr>
              <a:t>+</a:t>
            </a:r>
            <a:r>
              <a:rPr lang="en-US" altLang="en-US" sz="2800" dirty="0" smtClean="0">
                <a:solidFill>
                  <a:srgbClr val="000000"/>
                </a:solidFill>
              </a:rPr>
              <a:t>] </a:t>
            </a:r>
            <a:r>
              <a:rPr lang="en-US" altLang="en-US" sz="2800" i="1" dirty="0" smtClean="0">
                <a:solidFill>
                  <a:srgbClr val="000000"/>
                </a:solidFill>
              </a:rPr>
              <a:t>increases</a:t>
            </a:r>
            <a:r>
              <a:rPr lang="en-US" altLang="en-US" sz="2800" dirty="0" smtClean="0">
                <a:solidFill>
                  <a:srgbClr val="000000"/>
                </a:solidFill>
              </a:rPr>
              <a:t>.</a:t>
            </a:r>
          </a:p>
          <a:p>
            <a:pPr lvl="1">
              <a:buClr>
                <a:srgbClr val="339933"/>
              </a:buClr>
            </a:pPr>
            <a:r>
              <a:rPr lang="en-US" altLang="en-US" sz="2800" dirty="0" smtClean="0">
                <a:solidFill>
                  <a:srgbClr val="000000"/>
                </a:solidFill>
              </a:rPr>
              <a:t>Slight change in pH represents large change in [H</a:t>
            </a:r>
            <a:r>
              <a:rPr lang="en-US" altLang="en-US" sz="2800" baseline="30000" dirty="0" smtClean="0">
                <a:solidFill>
                  <a:srgbClr val="000000"/>
                </a:solidFill>
              </a:rPr>
              <a:t>+</a:t>
            </a:r>
            <a:r>
              <a:rPr lang="en-US" altLang="en-US" sz="2800" dirty="0" smtClean="0">
                <a:solidFill>
                  <a:srgbClr val="000000"/>
                </a:solidFill>
              </a:rPr>
              <a:t>].</a:t>
            </a:r>
          </a:p>
        </p:txBody>
      </p:sp>
      <p:sp>
        <p:nvSpPr>
          <p:cNvPr id="29699" name="Rectangle 3"/>
          <p:cNvSpPr>
            <a:spLocks noChangeArrowheads="1"/>
          </p:cNvSpPr>
          <p:nvPr/>
        </p:nvSpPr>
        <p:spPr bwMode="auto">
          <a:xfrm>
            <a:off x="4953000" y="5830888"/>
            <a:ext cx="30480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dirty="0"/>
              <a:t>Copyright © 2002 Pearson Education, Inc., publishing as Benjamin Cummings</a:t>
            </a:r>
          </a:p>
        </p:txBody>
      </p:sp>
      <p:sp>
        <p:nvSpPr>
          <p:cNvPr id="29700" name="Rectangle 5"/>
          <p:cNvSpPr>
            <a:spLocks noChangeArrowheads="1"/>
          </p:cNvSpPr>
          <p:nvPr/>
        </p:nvSpPr>
        <p:spPr bwMode="auto">
          <a:xfrm>
            <a:off x="8259763" y="6534150"/>
            <a:ext cx="8842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Fig. 3.10</a:t>
            </a:r>
          </a:p>
        </p:txBody>
      </p:sp>
      <p:pic>
        <p:nvPicPr>
          <p:cNvPr id="297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1000"/>
            <a:ext cx="4572000"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5145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764132"/>
            <a:ext cx="5391219" cy="523220"/>
          </a:xfrm>
          <a:prstGeom prst="rect">
            <a:avLst/>
          </a:prstGeom>
          <a:noFill/>
        </p:spPr>
        <p:txBody>
          <a:bodyPr wrap="none" rtlCol="0">
            <a:spAutoFit/>
          </a:bodyPr>
          <a:lstStyle/>
          <a:p>
            <a:r>
              <a:rPr lang="en-US" sz="2800" b="1" u="sng" dirty="0" smtClean="0"/>
              <a:t>Part 6:  Challenge Questions</a:t>
            </a:r>
            <a:endParaRPr lang="en-US" sz="2800" b="1" u="sng" dirty="0"/>
          </a:p>
        </p:txBody>
      </p:sp>
      <p:sp>
        <p:nvSpPr>
          <p:cNvPr id="3" name="TextBox 2"/>
          <p:cNvSpPr txBox="1"/>
          <p:nvPr/>
        </p:nvSpPr>
        <p:spPr>
          <a:xfrm>
            <a:off x="2209800" y="1752600"/>
            <a:ext cx="3089307" cy="1477328"/>
          </a:xfrm>
          <a:prstGeom prst="rect">
            <a:avLst/>
          </a:prstGeom>
          <a:noFill/>
        </p:spPr>
        <p:txBody>
          <a:bodyPr wrap="none" rtlCol="0">
            <a:spAutoFit/>
          </a:bodyPr>
          <a:lstStyle/>
          <a:p>
            <a:pPr marL="342900" indent="-342900">
              <a:buAutoNum type="arabicPeriod"/>
            </a:pPr>
            <a:r>
              <a:rPr lang="en-US" dirty="0" smtClean="0"/>
              <a:t>Environmentally Related</a:t>
            </a:r>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Health Related</a:t>
            </a:r>
            <a:endParaRPr lang="en-US" dirty="0"/>
          </a:p>
        </p:txBody>
      </p:sp>
    </p:spTree>
    <p:extLst>
      <p:ext uri="{BB962C8B-B14F-4D97-AF65-F5344CB8AC3E}">
        <p14:creationId xmlns:p14="http://schemas.microsoft.com/office/powerpoint/2010/main" val="29694410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468451" y="3657600"/>
            <a:ext cx="4267200" cy="2585323"/>
          </a:xfrm>
          <a:prstGeom prst="rect">
            <a:avLst/>
          </a:prstGeom>
          <a:solidFill>
            <a:srgbClr val="FFFF00"/>
          </a:solidFill>
          <a:ln w="76200">
            <a:solidFill>
              <a:schemeClr val="tx1"/>
            </a:solidFill>
            <a:miter lim="800000"/>
            <a:headEnd/>
            <a:tailEnd/>
          </a:ln>
        </p:spPr>
        <p:txBody>
          <a:bodyPr wrap="square">
            <a:spAutoFit/>
          </a:bodyPr>
          <a:lstStyle/>
          <a:p>
            <a:pPr algn="ctr"/>
            <a:r>
              <a:rPr lang="en-US" b="1" u="sng" dirty="0" smtClean="0"/>
              <a:t>Molecular Twister Kit</a:t>
            </a:r>
            <a:endParaRPr lang="en-US" b="1" u="sng" dirty="0"/>
          </a:p>
          <a:p>
            <a:pPr algn="ctr"/>
            <a:r>
              <a:rPr lang="en-US" b="1" dirty="0" smtClean="0"/>
              <a:t>Part 2</a:t>
            </a:r>
            <a:r>
              <a:rPr lang="en-US" b="1" dirty="0"/>
              <a:t>A</a:t>
            </a:r>
            <a:r>
              <a:rPr lang="en-US" b="1" dirty="0" smtClean="0"/>
              <a:t>:  Electronegativity</a:t>
            </a:r>
          </a:p>
          <a:p>
            <a:pPr algn="ctr"/>
            <a:r>
              <a:rPr lang="en-US" b="1" dirty="0" smtClean="0"/>
              <a:t>Part 2B:  Bonding</a:t>
            </a:r>
          </a:p>
          <a:p>
            <a:pPr algn="ctr"/>
            <a:r>
              <a:rPr lang="en-US" b="1" dirty="0" smtClean="0"/>
              <a:t>Part 5:  pH  </a:t>
            </a:r>
          </a:p>
          <a:p>
            <a:pPr algn="ctr"/>
            <a:r>
              <a:rPr lang="en-US" b="1" dirty="0" smtClean="0"/>
              <a:t>Part 6:  Challenge Questions</a:t>
            </a:r>
          </a:p>
          <a:p>
            <a:pPr algn="ctr"/>
            <a:endParaRPr lang="en-US" b="1" dirty="0" smtClean="0"/>
          </a:p>
          <a:p>
            <a:pPr algn="ctr"/>
            <a:r>
              <a:rPr lang="en-US" b="1" dirty="0" smtClean="0"/>
              <a:t>Discussion of Kit </a:t>
            </a:r>
          </a:p>
          <a:p>
            <a:pPr algn="ctr"/>
            <a:r>
              <a:rPr lang="en-US" b="1" dirty="0" smtClean="0"/>
              <a:t>Demonstration of Kit</a:t>
            </a:r>
          </a:p>
          <a:p>
            <a:pPr algn="ctr"/>
            <a:r>
              <a:rPr lang="en-US" b="1" dirty="0" smtClean="0"/>
              <a:t>Introduction to Activities</a:t>
            </a:r>
            <a:endParaRPr lang="en-US" b="1" dirty="0"/>
          </a:p>
        </p:txBody>
      </p:sp>
      <p:pic>
        <p:nvPicPr>
          <p:cNvPr id="3" name="Picture 11" descr="http://img1.targetimg1.com/wcsstore/TargetSAS/img/p/13/69/13697927_121009143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567" y="1291019"/>
            <a:ext cx="1583097" cy="15830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3" descr="http://blogs.citypages.com/blotter/twisterspinn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1143779"/>
            <a:ext cx="1981200" cy="19320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48167" y="609600"/>
            <a:ext cx="2356735" cy="369332"/>
          </a:xfrm>
          <a:prstGeom prst="rect">
            <a:avLst/>
          </a:prstGeom>
          <a:noFill/>
        </p:spPr>
        <p:txBody>
          <a:bodyPr wrap="none" rtlCol="0">
            <a:spAutoFit/>
          </a:bodyPr>
          <a:lstStyle/>
          <a:p>
            <a:r>
              <a:rPr lang="en-US" b="1" u="sng" dirty="0" smtClean="0"/>
              <a:t>Molecular Twister</a:t>
            </a:r>
            <a:endParaRPr lang="en-US" b="1" u="sng" dirty="0"/>
          </a:p>
        </p:txBody>
      </p:sp>
    </p:spTree>
    <p:extLst>
      <p:ext uri="{BB962C8B-B14F-4D97-AF65-F5344CB8AC3E}">
        <p14:creationId xmlns:p14="http://schemas.microsoft.com/office/powerpoint/2010/main" val="4281502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51344"/>
            <a:ext cx="7924800" cy="5355312"/>
          </a:xfrm>
          <a:prstGeom prst="rect">
            <a:avLst/>
          </a:prstGeom>
        </p:spPr>
        <p:txBody>
          <a:bodyPr wrap="square">
            <a:spAutoFit/>
          </a:bodyPr>
          <a:lstStyle/>
          <a:p>
            <a:pPr algn="ctr"/>
            <a:r>
              <a:rPr lang="en-US" b="1" u="sng" dirty="0"/>
              <a:t>Student Materials/Equipment</a:t>
            </a:r>
            <a:endParaRPr lang="en-US" b="1" dirty="0"/>
          </a:p>
          <a:p>
            <a:pPr lvl="0"/>
            <a:endParaRPr lang="en-US" dirty="0" smtClean="0"/>
          </a:p>
          <a:p>
            <a:pPr lvl="0"/>
            <a:r>
              <a:rPr lang="en-US" dirty="0" smtClean="0"/>
              <a:t>*3D </a:t>
            </a:r>
            <a:r>
              <a:rPr lang="en-US" dirty="0"/>
              <a:t>Molecular Designs Water  Kit – </a:t>
            </a:r>
          </a:p>
          <a:p>
            <a:r>
              <a:rPr lang="en-US" dirty="0"/>
              <a:t> </a:t>
            </a:r>
            <a:endParaRPr lang="en-US" dirty="0" smtClean="0"/>
          </a:p>
          <a:p>
            <a:r>
              <a:rPr lang="en-US" dirty="0" smtClean="0"/>
              <a:t>(</a:t>
            </a:r>
            <a:r>
              <a:rPr lang="en-US" dirty="0"/>
              <a:t>each kit includes 12 water molecules (24 red pieces &amp; 24 white pieces), 1 sodium (smaller blue atom), 1 chloride (larger green atom), 1 ethane,  and 1 hydroxyl group (an oxygen and hydrogen molecule - OH)</a:t>
            </a:r>
          </a:p>
          <a:p>
            <a:pPr lvl="0"/>
            <a:endParaRPr lang="en-US" dirty="0" smtClean="0"/>
          </a:p>
          <a:p>
            <a:pPr lvl="0"/>
            <a:r>
              <a:rPr lang="en-US" dirty="0"/>
              <a:t>*</a:t>
            </a:r>
            <a:r>
              <a:rPr lang="en-US" dirty="0" err="1" smtClean="0"/>
              <a:t>NaCl</a:t>
            </a:r>
            <a:r>
              <a:rPr lang="en-US" dirty="0" smtClean="0"/>
              <a:t> </a:t>
            </a:r>
            <a:r>
              <a:rPr lang="en-US" dirty="0"/>
              <a:t>Lattice Kit</a:t>
            </a:r>
          </a:p>
          <a:p>
            <a:pPr lvl="0"/>
            <a:endParaRPr lang="en-US" dirty="0" smtClean="0"/>
          </a:p>
          <a:p>
            <a:pPr lvl="0"/>
            <a:r>
              <a:rPr lang="en-US" dirty="0" smtClean="0"/>
              <a:t>*Molecular </a:t>
            </a:r>
            <a:r>
              <a:rPr lang="en-US" dirty="0"/>
              <a:t>Twister Kit  </a:t>
            </a:r>
          </a:p>
          <a:p>
            <a:pPr lvl="0"/>
            <a:endParaRPr lang="en-US" dirty="0" smtClean="0"/>
          </a:p>
          <a:p>
            <a:pPr lvl="0"/>
            <a:r>
              <a:rPr lang="en-US" dirty="0"/>
              <a:t>*</a:t>
            </a:r>
            <a:r>
              <a:rPr lang="en-US" dirty="0" smtClean="0"/>
              <a:t>Activity </a:t>
            </a:r>
            <a:r>
              <a:rPr lang="en-US" dirty="0"/>
              <a:t>sheet – </a:t>
            </a:r>
            <a:endParaRPr lang="en-US" dirty="0" smtClean="0"/>
          </a:p>
          <a:p>
            <a:pPr lvl="0"/>
            <a:endParaRPr lang="en-US" b="1" u="sng" dirty="0" smtClean="0"/>
          </a:p>
          <a:p>
            <a:pPr lvl="0"/>
            <a:r>
              <a:rPr lang="en-US" b="1" u="sng" dirty="0" smtClean="0"/>
              <a:t>Water</a:t>
            </a:r>
            <a:r>
              <a:rPr lang="en-US" b="1" u="sng" dirty="0"/>
              <a:t>, Water Everywhere – But How Does it Sustain Life?</a:t>
            </a:r>
            <a:endParaRPr lang="en-US" dirty="0"/>
          </a:p>
          <a:p>
            <a:r>
              <a:rPr lang="en-US" dirty="0"/>
              <a:t>	-Instructor version – includes answers to guided questions and </a:t>
            </a:r>
            <a:r>
              <a:rPr lang="en-US" dirty="0" smtClean="0"/>
              <a:t>		addition </a:t>
            </a:r>
            <a:r>
              <a:rPr lang="en-US" dirty="0"/>
              <a:t>resources and tips</a:t>
            </a:r>
          </a:p>
          <a:p>
            <a:r>
              <a:rPr lang="en-US" dirty="0"/>
              <a:t>	-Student version – can be given directly out the to the students as </a:t>
            </a:r>
            <a:r>
              <a:rPr lang="en-US" dirty="0" smtClean="0"/>
              <a:t>		an </a:t>
            </a:r>
            <a:r>
              <a:rPr lang="en-US" dirty="0"/>
              <a:t>activity</a:t>
            </a:r>
          </a:p>
        </p:txBody>
      </p:sp>
    </p:spTree>
    <p:extLst>
      <p:ext uri="{BB962C8B-B14F-4D97-AF65-F5344CB8AC3E}">
        <p14:creationId xmlns:p14="http://schemas.microsoft.com/office/powerpoint/2010/main" val="4172921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229600" cy="6463308"/>
          </a:xfrm>
          <a:prstGeom prst="rect">
            <a:avLst/>
          </a:prstGeom>
        </p:spPr>
        <p:txBody>
          <a:bodyPr wrap="square">
            <a:spAutoFit/>
          </a:bodyPr>
          <a:lstStyle/>
          <a:p>
            <a:r>
              <a:rPr lang="en-US" dirty="0"/>
              <a:t>The guided activity has been separated into 5 distinct sections to be used together or separately in a continuous activity or as separate activities when topics are introduced.  Section 6 are challenge questions based on an environmental or health premise that can be used in conjunction with the presented activity as the teacher sees fit for their individual classroom.  </a:t>
            </a:r>
            <a:endParaRPr lang="en-US" dirty="0" smtClean="0"/>
          </a:p>
          <a:p>
            <a:endParaRPr lang="en-US" dirty="0"/>
          </a:p>
          <a:p>
            <a:r>
              <a:rPr lang="en-US" b="1" dirty="0"/>
              <a:t>Part 1</a:t>
            </a:r>
            <a:r>
              <a:rPr lang="en-US" dirty="0"/>
              <a:t> – Structure of Water – </a:t>
            </a:r>
            <a:r>
              <a:rPr lang="en-US" dirty="0">
                <a:solidFill>
                  <a:srgbClr val="0088B8"/>
                </a:solidFill>
              </a:rPr>
              <a:t>3D Water Kit </a:t>
            </a:r>
          </a:p>
          <a:p>
            <a:r>
              <a:rPr lang="en-US" b="1" dirty="0"/>
              <a:t>Part 2</a:t>
            </a:r>
            <a:r>
              <a:rPr lang="en-US" dirty="0"/>
              <a:t> – Electronegativity &amp; Bonding</a:t>
            </a:r>
          </a:p>
          <a:p>
            <a:r>
              <a:rPr lang="en-US" dirty="0"/>
              <a:t>	A)  Electronegativity – </a:t>
            </a:r>
            <a:r>
              <a:rPr lang="en-US" dirty="0">
                <a:solidFill>
                  <a:srgbClr val="FF0000"/>
                </a:solidFill>
              </a:rPr>
              <a:t>Molecular Twister Kit</a:t>
            </a:r>
          </a:p>
          <a:p>
            <a:r>
              <a:rPr lang="en-US" dirty="0"/>
              <a:t>	B)  Bonding – </a:t>
            </a:r>
            <a:r>
              <a:rPr lang="en-US" dirty="0">
                <a:solidFill>
                  <a:srgbClr val="FF0000"/>
                </a:solidFill>
              </a:rPr>
              <a:t>Molecular Twister Kit</a:t>
            </a:r>
          </a:p>
          <a:p>
            <a:r>
              <a:rPr lang="en-US" dirty="0"/>
              <a:t>	C)  Bonds within the water molecule – </a:t>
            </a:r>
            <a:r>
              <a:rPr lang="en-US" dirty="0">
                <a:solidFill>
                  <a:srgbClr val="0088B8"/>
                </a:solidFill>
              </a:rPr>
              <a:t>3D Water Kit</a:t>
            </a:r>
          </a:p>
          <a:p>
            <a:r>
              <a:rPr lang="en-US" b="1" dirty="0"/>
              <a:t>Part 3</a:t>
            </a:r>
            <a:r>
              <a:rPr lang="en-US" dirty="0"/>
              <a:t> – Polarity of Water – </a:t>
            </a:r>
            <a:r>
              <a:rPr lang="en-US" dirty="0">
                <a:solidFill>
                  <a:srgbClr val="0088B8"/>
                </a:solidFill>
              </a:rPr>
              <a:t>3D Water Kit</a:t>
            </a:r>
          </a:p>
          <a:p>
            <a:r>
              <a:rPr lang="en-US" dirty="0"/>
              <a:t>	A)  Bonds between water molecules</a:t>
            </a:r>
          </a:p>
          <a:p>
            <a:r>
              <a:rPr lang="en-US" dirty="0"/>
              <a:t>	B)  Bonds between water molecules &amp; other molecules including </a:t>
            </a:r>
          </a:p>
          <a:p>
            <a:r>
              <a:rPr lang="en-US" dirty="0"/>
              <a:t>		(a) ethane &amp; ethanol  			</a:t>
            </a:r>
          </a:p>
          <a:p>
            <a:r>
              <a:rPr lang="en-US" dirty="0"/>
              <a:t>		(b) </a:t>
            </a:r>
            <a:r>
              <a:rPr lang="en-US" dirty="0" err="1"/>
              <a:t>NaCl</a:t>
            </a:r>
            <a:endParaRPr lang="en-US" dirty="0"/>
          </a:p>
          <a:p>
            <a:r>
              <a:rPr lang="en-US" b="1" dirty="0"/>
              <a:t>Part 4</a:t>
            </a:r>
            <a:r>
              <a:rPr lang="en-US" dirty="0"/>
              <a:t> – Unique Properties of Water – </a:t>
            </a:r>
            <a:r>
              <a:rPr lang="en-US" dirty="0">
                <a:solidFill>
                  <a:srgbClr val="0088B8"/>
                </a:solidFill>
              </a:rPr>
              <a:t>3D Water Kit</a:t>
            </a:r>
          </a:p>
          <a:p>
            <a:r>
              <a:rPr lang="en-US" dirty="0"/>
              <a:t>	A)  Cohesion &amp; Adhesion</a:t>
            </a:r>
          </a:p>
          <a:p>
            <a:r>
              <a:rPr lang="en-US" dirty="0"/>
              <a:t>	B)  High Specific Heat Capacity</a:t>
            </a:r>
          </a:p>
          <a:p>
            <a:r>
              <a:rPr lang="en-US" dirty="0"/>
              <a:t>	C)  Expansion Upon Freezing</a:t>
            </a:r>
          </a:p>
          <a:p>
            <a:r>
              <a:rPr lang="en-US" dirty="0"/>
              <a:t>	D)  Versatility as a Solvent</a:t>
            </a:r>
          </a:p>
          <a:p>
            <a:r>
              <a:rPr lang="en-US" b="1" dirty="0"/>
              <a:t>Part 5</a:t>
            </a:r>
            <a:r>
              <a:rPr lang="en-US" dirty="0"/>
              <a:t> – Role of pH Changes – </a:t>
            </a:r>
            <a:r>
              <a:rPr lang="en-US" dirty="0">
                <a:solidFill>
                  <a:srgbClr val="FF0000"/>
                </a:solidFill>
              </a:rPr>
              <a:t>Molecular Twister Kit </a:t>
            </a:r>
          </a:p>
          <a:p>
            <a:r>
              <a:rPr lang="en-US" b="1" dirty="0"/>
              <a:t>Part 6</a:t>
            </a:r>
            <a:r>
              <a:rPr lang="en-US" dirty="0"/>
              <a:t> – Challenge Questions – </a:t>
            </a:r>
            <a:r>
              <a:rPr lang="en-US" dirty="0">
                <a:solidFill>
                  <a:srgbClr val="FF0000"/>
                </a:solidFill>
              </a:rPr>
              <a:t>Molecular Twister Kit</a:t>
            </a:r>
          </a:p>
        </p:txBody>
      </p:sp>
    </p:spTree>
    <p:extLst>
      <p:ext uri="{BB962C8B-B14F-4D97-AF65-F5344CB8AC3E}">
        <p14:creationId xmlns:p14="http://schemas.microsoft.com/office/powerpoint/2010/main" val="3761733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bwMode="auto">
          <a:xfrm>
            <a:off x="268705" y="685800"/>
            <a:ext cx="8534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dirty="0" smtClean="0">
                <a:solidFill>
                  <a:srgbClr val="339933"/>
                </a:solidFill>
              </a:rPr>
              <a:t>Introduction – Water</a:t>
            </a:r>
            <a:endParaRPr lang="en-US" b="1" dirty="0" smtClean="0"/>
          </a:p>
        </p:txBody>
      </p:sp>
      <p:sp>
        <p:nvSpPr>
          <p:cNvPr id="1027" name="Line 6"/>
          <p:cNvSpPr>
            <a:spLocks noChangeShapeType="1"/>
          </p:cNvSpPr>
          <p:nvPr/>
        </p:nvSpPr>
        <p:spPr bwMode="auto">
          <a:xfrm>
            <a:off x="304800" y="838200"/>
            <a:ext cx="79248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1" name="Rectangle 9"/>
          <p:cNvSpPr>
            <a:spLocks noGrp="1" noChangeArrowheads="1"/>
          </p:cNvSpPr>
          <p:nvPr>
            <p:ph type="body" idx="1"/>
          </p:nvPr>
        </p:nvSpPr>
        <p:spPr bwMode="auto">
          <a:xfrm>
            <a:off x="457200" y="1828800"/>
            <a:ext cx="8458200" cy="3511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nSpc>
                <a:spcPct val="90000"/>
              </a:lnSpc>
              <a:buClr>
                <a:srgbClr val="339933"/>
              </a:buClr>
            </a:pPr>
            <a:r>
              <a:rPr lang="en-US" dirty="0" smtClean="0">
                <a:solidFill>
                  <a:srgbClr val="000000"/>
                </a:solidFill>
              </a:rPr>
              <a:t>Why is water so important to studying biology?</a:t>
            </a:r>
          </a:p>
          <a:p>
            <a:pPr>
              <a:lnSpc>
                <a:spcPct val="90000"/>
              </a:lnSpc>
              <a:buClr>
                <a:srgbClr val="339933"/>
              </a:buClr>
            </a:pPr>
            <a:r>
              <a:rPr lang="en-US" dirty="0" smtClean="0">
                <a:solidFill>
                  <a:srgbClr val="000000"/>
                </a:solidFill>
              </a:rPr>
              <a:t>Life began in water</a:t>
            </a:r>
          </a:p>
          <a:p>
            <a:pPr>
              <a:lnSpc>
                <a:spcPct val="90000"/>
              </a:lnSpc>
              <a:buClr>
                <a:srgbClr val="339933"/>
              </a:buClr>
            </a:pPr>
            <a:r>
              <a:rPr lang="en-US" dirty="0" smtClean="0">
                <a:solidFill>
                  <a:srgbClr val="000000"/>
                </a:solidFill>
              </a:rPr>
              <a:t>Living cells = 70-95% water</a:t>
            </a:r>
          </a:p>
          <a:p>
            <a:pPr>
              <a:lnSpc>
                <a:spcPct val="90000"/>
              </a:lnSpc>
              <a:buClr>
                <a:srgbClr val="339933"/>
              </a:buClr>
            </a:pPr>
            <a:r>
              <a:rPr lang="en-US" dirty="0" smtClean="0">
                <a:solidFill>
                  <a:srgbClr val="000000"/>
                </a:solidFill>
              </a:rPr>
              <a:t>¾ of earth</a:t>
            </a:r>
          </a:p>
          <a:p>
            <a:pPr>
              <a:lnSpc>
                <a:spcPct val="90000"/>
              </a:lnSpc>
              <a:buClr>
                <a:srgbClr val="339933"/>
              </a:buClr>
            </a:pPr>
            <a:r>
              <a:rPr lang="en-US" dirty="0" smtClean="0">
                <a:solidFill>
                  <a:srgbClr val="000000"/>
                </a:solidFill>
              </a:rPr>
              <a:t>3 physical states : ice, liquid, vapor</a:t>
            </a:r>
          </a:p>
          <a:p>
            <a:pPr>
              <a:lnSpc>
                <a:spcPct val="90000"/>
              </a:lnSpc>
              <a:buClr>
                <a:srgbClr val="339933"/>
              </a:buClr>
            </a:pPr>
            <a:endParaRPr lang="en-US" dirty="0" smtClean="0">
              <a:solidFill>
                <a:srgbClr val="000000"/>
              </a:solidFill>
            </a:endParaRPr>
          </a:p>
        </p:txBody>
      </p:sp>
    </p:spTree>
    <p:extLst>
      <p:ext uri="{BB962C8B-B14F-4D97-AF65-F5344CB8AC3E}">
        <p14:creationId xmlns:p14="http://schemas.microsoft.com/office/powerpoint/2010/main" val="24120762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dissolve">
                                      <p:cBhvr>
                                        <p:cTn id="7" dur="500"/>
                                        <p:tgtEl>
                                          <p:spTgt spid="74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61">
                                            <p:txEl>
                                              <p:pRg st="0" end="0"/>
                                            </p:txEl>
                                          </p:spTgt>
                                        </p:tgtEl>
                                        <p:attrNameLst>
                                          <p:attrName>style.visibility</p:attrName>
                                        </p:attrNameLst>
                                      </p:cBhvr>
                                      <p:to>
                                        <p:strVal val="visible"/>
                                      </p:to>
                                    </p:set>
                                    <p:animEffect transition="in" filter="dissolve">
                                      <p:cBhvr>
                                        <p:cTn id="12" dur="500"/>
                                        <p:tgtEl>
                                          <p:spTgt spid="7476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761">
                                            <p:txEl>
                                              <p:pRg st="1" end="1"/>
                                            </p:txEl>
                                          </p:spTgt>
                                        </p:tgtEl>
                                        <p:attrNameLst>
                                          <p:attrName>style.visibility</p:attrName>
                                        </p:attrNameLst>
                                      </p:cBhvr>
                                      <p:to>
                                        <p:strVal val="visible"/>
                                      </p:to>
                                    </p:set>
                                    <p:animEffect transition="in" filter="dissolve">
                                      <p:cBhvr>
                                        <p:cTn id="17" dur="500"/>
                                        <p:tgtEl>
                                          <p:spTgt spid="7476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4761">
                                            <p:txEl>
                                              <p:pRg st="2" end="2"/>
                                            </p:txEl>
                                          </p:spTgt>
                                        </p:tgtEl>
                                        <p:attrNameLst>
                                          <p:attrName>style.visibility</p:attrName>
                                        </p:attrNameLst>
                                      </p:cBhvr>
                                      <p:to>
                                        <p:strVal val="visible"/>
                                      </p:to>
                                    </p:set>
                                    <p:animEffect transition="in" filter="dissolve">
                                      <p:cBhvr>
                                        <p:cTn id="22" dur="500"/>
                                        <p:tgtEl>
                                          <p:spTgt spid="7476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761">
                                            <p:txEl>
                                              <p:pRg st="3" end="3"/>
                                            </p:txEl>
                                          </p:spTgt>
                                        </p:tgtEl>
                                        <p:attrNameLst>
                                          <p:attrName>style.visibility</p:attrName>
                                        </p:attrNameLst>
                                      </p:cBhvr>
                                      <p:to>
                                        <p:strVal val="visible"/>
                                      </p:to>
                                    </p:set>
                                    <p:animEffect transition="in" filter="dissolve">
                                      <p:cBhvr>
                                        <p:cTn id="27" dur="500"/>
                                        <p:tgtEl>
                                          <p:spTgt spid="7476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4761">
                                            <p:txEl>
                                              <p:pRg st="4" end="4"/>
                                            </p:txEl>
                                          </p:spTgt>
                                        </p:tgtEl>
                                        <p:attrNameLst>
                                          <p:attrName>style.visibility</p:attrName>
                                        </p:attrNameLst>
                                      </p:cBhvr>
                                      <p:to>
                                        <p:strVal val="visible"/>
                                      </p:to>
                                    </p:set>
                                    <p:animEffect transition="in" filter="dissolve">
                                      <p:cBhvr>
                                        <p:cTn id="32" dur="500"/>
                                        <p:tgtEl>
                                          <p:spTgt spid="747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P spid="7476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4323" y="695980"/>
            <a:ext cx="5035353" cy="523220"/>
          </a:xfrm>
          <a:prstGeom prst="rect">
            <a:avLst/>
          </a:prstGeom>
          <a:noFill/>
        </p:spPr>
        <p:txBody>
          <a:bodyPr wrap="none" rtlCol="0">
            <a:spAutoFit/>
          </a:bodyPr>
          <a:lstStyle/>
          <a:p>
            <a:r>
              <a:rPr lang="en-US" sz="2800" b="1" u="sng" dirty="0" smtClean="0"/>
              <a:t>Part 1:  Structure of Water</a:t>
            </a:r>
            <a:endParaRPr lang="en-US" sz="2800" b="1" u="sng" dirty="0"/>
          </a:p>
        </p:txBody>
      </p:sp>
      <p:sp>
        <p:nvSpPr>
          <p:cNvPr id="3" name="TextBox 2"/>
          <p:cNvSpPr txBox="1"/>
          <p:nvPr/>
        </p:nvSpPr>
        <p:spPr>
          <a:xfrm>
            <a:off x="2413611" y="1219200"/>
            <a:ext cx="3685624" cy="369332"/>
          </a:xfrm>
          <a:prstGeom prst="rect">
            <a:avLst/>
          </a:prstGeom>
          <a:noFill/>
        </p:spPr>
        <p:txBody>
          <a:bodyPr wrap="none" rtlCol="0">
            <a:spAutoFit/>
          </a:bodyPr>
          <a:lstStyle/>
          <a:p>
            <a:r>
              <a:rPr lang="en-US" dirty="0" smtClean="0"/>
              <a:t>Assemble the 3D water molecules!</a:t>
            </a:r>
            <a:endParaRPr lang="en-US" dirty="0"/>
          </a:p>
        </p:txBody>
      </p:sp>
      <p:sp>
        <p:nvSpPr>
          <p:cNvPr id="4" name="Content Placeholder 2"/>
          <p:cNvSpPr txBox="1">
            <a:spLocks/>
          </p:cNvSpPr>
          <p:nvPr/>
        </p:nvSpPr>
        <p:spPr>
          <a:xfrm>
            <a:off x="457200" y="1752600"/>
            <a:ext cx="8229600" cy="4325112"/>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smtClean="0"/>
              <a:t>The water molecule</a:t>
            </a:r>
          </a:p>
          <a:p>
            <a:pPr lvl="1"/>
            <a:r>
              <a:rPr lang="en-US" dirty="0" smtClean="0"/>
              <a:t>Made up of 2 H atoms joined to one O by a single </a:t>
            </a:r>
            <a:r>
              <a:rPr lang="en-US" b="1" dirty="0" smtClean="0"/>
              <a:t>covalent bond</a:t>
            </a:r>
          </a:p>
          <a:p>
            <a:pPr lvl="1"/>
            <a:endParaRPr lang="en-US" dirty="0" smtClean="0"/>
          </a:p>
        </p:txBody>
      </p:sp>
      <p:pic>
        <p:nvPicPr>
          <p:cNvPr id="5" name="Picture 4" descr="350px-Water_molecule_svg.png"/>
          <p:cNvPicPr>
            <a:picLocks noChangeAspect="1"/>
          </p:cNvPicPr>
          <p:nvPr/>
        </p:nvPicPr>
        <p:blipFill>
          <a:blip r:embed="rId3" cstate="print"/>
          <a:stretch>
            <a:fillRect/>
          </a:stretch>
        </p:blipFill>
        <p:spPr>
          <a:xfrm>
            <a:off x="3810000" y="2819400"/>
            <a:ext cx="3333750" cy="3810000"/>
          </a:xfrm>
          <a:prstGeom prst="rect">
            <a:avLst/>
          </a:prstGeom>
        </p:spPr>
      </p:pic>
    </p:spTree>
    <p:extLst>
      <p:ext uri="{BB962C8B-B14F-4D97-AF65-F5344CB8AC3E}">
        <p14:creationId xmlns:p14="http://schemas.microsoft.com/office/powerpoint/2010/main" val="40816676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0"/>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SLIDEGUID" val="7AF109F9ABE04A2592EC0A42C6670B73"/>
  <p:tag name="SLIDEID" val="7AF109F9ABE04A2592EC0A42C6670B73"/>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Which of the following makes up a water molecule?"/>
  <p:tag name="ANSWERSALIAS" val="1 atom of hydrogen and 1 atom of oxygen|smicln|1 atom of hydrogen and 2 atoms of oxygen|smicln|2 atoms of hydrogen and 1 atom of oxygen|smicln|2 atoms of hydrogen and 2 atoms of oxygen"/>
  <p:tag name="VALUES" val="Incorrect|smicln|Incorrect|smicln|Correct|smicln|Incorrect"/>
</p:tagLst>
</file>

<file path=ppt/tags/tag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63"/>
  <p:tag name="FONTSIZE" val="24"/>
  <p:tag name="BULLETTYPE" val="ppBulletArabicPeriod"/>
  <p:tag name="ANSWERTEXT" val="1 atom of hydrogen and 1 atom of oxygen&#10;1 atom of hydrogen and 2 atoms of oxygen&#10;2 atoms of hydrogen and 1 atom of oxygen&#10;2 atoms of hydrogen and 2 atoms of oxygen"/>
</p:tagLst>
</file>

<file path=ppt/tags/tag4.xml><?xml version="1.0" encoding="utf-8"?>
<p:tagLst xmlns:a="http://schemas.openxmlformats.org/drawingml/2006/main" xmlns:r="http://schemas.openxmlformats.org/officeDocument/2006/relationships" xmlns:p="http://schemas.openxmlformats.org/presentationml/2006/main">
  <p:tag name="SLIDEGUID" val="B91ABC85DF514B8F8566E221E3086D7F"/>
  <p:tag name="SLIDEID" val="B91ABC85DF514B8F8566E221E3086D7F"/>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Which of the following does not contribute to transpiration (water moving up the xylem of a plant)?"/>
  <p:tag name="ANSWERSALIAS" val="Cohesion|smicln|Specific heat capacity|smicln|Capillary action|smicln|Adhesion"/>
  <p:tag name="VALUES" val="Incorrect|smicln|Correct|smicln|Incorrect|smicln|Incorrect"/>
</p:tagLst>
</file>

<file path=ppt/tags/tag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7"/>
  <p:tag name="FONTSIZE" val="24"/>
  <p:tag name="BULLETTYPE" val="ppBulletArabicPeriod"/>
  <p:tag name="ANSWERTEXT" val="Cohesion&#10;Specific heat capacity&#10;Capillary action&#10;Adhesion"/>
</p:tagLst>
</file>

<file path=ppt/tags/tag6.xml><?xml version="1.0" encoding="utf-8"?>
<p:tagLst xmlns:a="http://schemas.openxmlformats.org/drawingml/2006/main" xmlns:r="http://schemas.openxmlformats.org/officeDocument/2006/relationships" xmlns:p="http://schemas.openxmlformats.org/presentationml/2006/main">
  <p:tag name="SLIDEGUID" val="656B361EA2D4459BBE4DD085707EF560"/>
  <p:tag name="SLIDEID" val="656B361EA2D4459BBE4DD085707EF560"/>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With which property of water would you explain the cooler summer temperatures along the coast and the higher inland temperatures?"/>
  <p:tag name="ANSWERSALIAS" val="Cohesive behavior|smicln|High specific heat capacity|smicln|Expansion upon freezing|smicln|Vaersatility as a solvent"/>
  <p:tag name="VALUES" val="Incorrect|smicln|Correct|smicln|Incorrect|smicln|Incorrect"/>
</p:tagLst>
</file>

<file path=ppt/tags/tag7.xml><?xml version="1.0" encoding="utf-8"?>
<p:tagLst xmlns:a="http://schemas.openxmlformats.org/drawingml/2006/main" xmlns:r="http://schemas.openxmlformats.org/officeDocument/2006/relationships" xmlns:p="http://schemas.openxmlformats.org/presentationml/2006/main">
  <p:tag name="OLDNUMANSWERS" val="4"/>
  <p:tag name="ANSWERBULLETS" val="3"/>
  <p:tag name="TEXTLENGTH" val="95"/>
  <p:tag name="FONTSIZE" val="20"/>
  <p:tag name="BULLETTYPE" val="ppBulletArabicPeriod"/>
  <p:tag name="ANSWERTEXT" val="Cohesive behavior&#10;High specific heat capacity&#10;Expansion upon freezing&#10;Vaersatility as a solvent"/>
</p:tagLst>
</file>

<file path=ppt/tags/tag8.xml><?xml version="1.0" encoding="utf-8"?>
<p:tagLst xmlns:a="http://schemas.openxmlformats.org/drawingml/2006/main" xmlns:r="http://schemas.openxmlformats.org/officeDocument/2006/relationships" xmlns:p="http://schemas.openxmlformats.org/presentationml/2006/main">
  <p:tag name="SLIDEGUID" val="7A4BBCC4D4114097B01BBDB490509600"/>
  <p:tag name="SLIDEID" val="7A4BBCC4D4114097B01BBDB490509600"/>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The polarity of the water molecule is responsible for"/>
  <p:tag name="ANSWERSALIAS" val="Hydrogen bonding|smicln|Water’s versatility as a solvent|smicln|Cohesion|smicln|The low density of ice|smicln|All of the above|smicln|None of the above"/>
  <p:tag name="VALUES" val="No Value|smicln|No Value|smicln|No Value|smicln|No Value|smicln|No Value|smicln|No Value"/>
</p:tagLst>
</file>

<file path=ppt/tags/tag9.xml><?xml version="1.0" encoding="utf-8"?>
<p:tagLst xmlns:a="http://schemas.openxmlformats.org/drawingml/2006/main" xmlns:r="http://schemas.openxmlformats.org/officeDocument/2006/relationships" xmlns:p="http://schemas.openxmlformats.org/presentationml/2006/main">
  <p:tag name="OLDNUMANSWERS" val="6"/>
  <p:tag name="ANSWERBULLETS" val="3"/>
  <p:tag name="TEXTLENGTH" val="116"/>
  <p:tag name="FONTSIZE" val="24"/>
  <p:tag name="BULLETTYPE" val="ppBulletArabicPeriod"/>
  <p:tag name="ANSWERTEXT" val="Hydrogen bonding&#10;Water’s versatility as a solvent&#10;Cohesion&#10;The low density of ice&#10;All of the above&#10;None of the abov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20">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70C0"/>
      </a:hlink>
      <a:folHlink>
        <a:srgbClr val="85DFD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3985</TotalTime>
  <Words>2134</Words>
  <Application>Microsoft Office PowerPoint</Application>
  <PresentationFormat>On-screen Show (4:3)</PresentationFormat>
  <Paragraphs>532</Paragraphs>
  <Slides>58</Slides>
  <Notes>57</Notes>
  <HiddenSlides>0</HiddenSlides>
  <MMClips>1</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Urban</vt:lpstr>
      <vt:lpstr>Water</vt:lpstr>
      <vt:lpstr>PowerPoint Presentation</vt:lpstr>
      <vt:lpstr>PowerPoint Presentation</vt:lpstr>
      <vt:lpstr>PowerPoint Presentation</vt:lpstr>
      <vt:lpstr>PowerPoint Presentation</vt:lpstr>
      <vt:lpstr>PowerPoint Presentation</vt:lpstr>
      <vt:lpstr>PowerPoint Presentation</vt:lpstr>
      <vt:lpstr>Introduction –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Atoms combine by chemical bonding to form molecules</vt:lpstr>
      <vt:lpstr>PowerPoint Presentation</vt:lpstr>
      <vt:lpstr> Weak chemical bonds</vt:lpstr>
      <vt:lpstr>PowerPoint Presentation</vt:lpstr>
      <vt:lpstr>PowerPoint Presentation</vt:lpstr>
      <vt:lpstr>PowerPoint Presentation</vt:lpstr>
      <vt:lpstr>PowerPoint Presentation</vt:lpstr>
      <vt:lpstr>Water is a polar molecule</vt:lpstr>
      <vt:lpstr>Hydrogen Bonds</vt:lpstr>
      <vt:lpstr>Polarity of water molecules and  hydrogen bonding</vt:lpstr>
      <vt:lpstr>PowerPoint Presentation</vt:lpstr>
      <vt:lpstr>PowerPoint Presentation</vt:lpstr>
      <vt:lpstr>Which of the following makes up a water molecule?</vt:lpstr>
      <vt:lpstr>Part 4)  Unique Properties of Water</vt:lpstr>
      <vt:lpstr>A)  Cohesion</vt:lpstr>
      <vt:lpstr>Adhesion</vt:lpstr>
      <vt:lpstr>Cohesion - Organisms depend on the cohesion of water molecules</vt:lpstr>
      <vt:lpstr>Transpiration Cohesion and Adhesion Together </vt:lpstr>
      <vt:lpstr>PowerPoint Presentation</vt:lpstr>
      <vt:lpstr>PowerPoint Presentation</vt:lpstr>
      <vt:lpstr>B)  Temperature Moderation</vt:lpstr>
      <vt:lpstr>Temperature Moderation and High Specific Heat </vt:lpstr>
      <vt:lpstr>PowerPoint Presentation</vt:lpstr>
      <vt:lpstr>Phases of Water</vt:lpstr>
      <vt:lpstr>PowerPoint Presentation</vt:lpstr>
      <vt:lpstr>C)  Less Dense as a Solid</vt:lpstr>
      <vt:lpstr> C)  Water as an insulator</vt:lpstr>
      <vt:lpstr>PowerPoint Presentation</vt:lpstr>
      <vt:lpstr>D)  Universal Solvent</vt:lpstr>
      <vt:lpstr>PowerPoint Presentation</vt:lpstr>
      <vt:lpstr>Universal Solvent</vt:lpstr>
      <vt:lpstr>PowerPoint Presentation</vt:lpstr>
      <vt:lpstr>Which of the following does not contribute to transpiration (water moving up the xylem of a plant)?</vt:lpstr>
      <vt:lpstr>With which property of water would you explain the cooler summer temperatures along the coast and the higher inland temperatures?</vt:lpstr>
      <vt:lpstr>The polarity of the water molecule is responsible for</vt:lpstr>
      <vt:lpstr>Water….behavior in solution</vt:lpstr>
      <vt:lpstr>PowerPoint Presentation</vt:lpstr>
      <vt:lpstr> Biological systems are sensitive to  changes in pH</vt:lpstr>
      <vt:lpstr>PowerPoint Presentation</vt:lpstr>
      <vt:lpstr>PowerPoint Presentation</vt:lpstr>
      <vt:lpstr>PowerPoint Presentation</vt:lpstr>
    </vt:vector>
  </TitlesOfParts>
  <Company>Hillsborough County Public Schools, FL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dc:title>
  <dc:creator>CSS</dc:creator>
  <cp:lastModifiedBy>Ann Williams</cp:lastModifiedBy>
  <cp:revision>69</cp:revision>
  <cp:lastPrinted>2013-06-17T12:26:05Z</cp:lastPrinted>
  <dcterms:created xsi:type="dcterms:W3CDTF">2012-06-04T16:01:02Z</dcterms:created>
  <dcterms:modified xsi:type="dcterms:W3CDTF">2013-06-17T12:39:53Z</dcterms:modified>
</cp:coreProperties>
</file>